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24"/>
  </p:notesMasterIdLst>
  <p:sldIdLst>
    <p:sldId id="1378" r:id="rId6"/>
    <p:sldId id="1332" r:id="rId7"/>
    <p:sldId id="1412" r:id="rId8"/>
    <p:sldId id="1372" r:id="rId9"/>
    <p:sldId id="1373" r:id="rId10"/>
    <p:sldId id="1374" r:id="rId11"/>
    <p:sldId id="1396" r:id="rId12"/>
    <p:sldId id="1410" r:id="rId13"/>
    <p:sldId id="1370" r:id="rId14"/>
    <p:sldId id="1369" r:id="rId15"/>
    <p:sldId id="1400" r:id="rId16"/>
    <p:sldId id="1122" r:id="rId17"/>
    <p:sldId id="1413" r:id="rId18"/>
    <p:sldId id="1407" r:id="rId19"/>
    <p:sldId id="1408" r:id="rId20"/>
    <p:sldId id="1392" r:id="rId21"/>
    <p:sldId id="1379" r:id="rId22"/>
    <p:sldId id="134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378"/>
            <p14:sldId id="1332"/>
            <p14:sldId id="1412"/>
            <p14:sldId id="1372"/>
            <p14:sldId id="1373"/>
            <p14:sldId id="1374"/>
            <p14:sldId id="1396"/>
            <p14:sldId id="1410"/>
            <p14:sldId id="1370"/>
            <p14:sldId id="1369"/>
            <p14:sldId id="1400"/>
            <p14:sldId id="1122"/>
            <p14:sldId id="1413"/>
            <p14:sldId id="1407"/>
            <p14:sldId id="1408"/>
            <p14:sldId id="1392"/>
            <p14:sldId id="1379"/>
            <p14:sldId id="134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eutzling, Andrew J." initials="NAJ" lastIdx="1" clrIdx="7">
    <p:extLst>
      <p:ext uri="{19B8F6BF-5375-455C-9EA6-DF929625EA0E}">
        <p15:presenceInfo xmlns:p15="http://schemas.microsoft.com/office/powerpoint/2012/main" userId="S-1-5-21-149572226-726671118-164566385-24618" providerId="AD"/>
      </p:ext>
    </p:extLst>
  </p:cmAuthor>
  <p:cmAuthor id="1" name="Mumma, Angel L" initials="MAL" lastIdx="9" clrIdx="5">
    <p:extLst>
      <p:ext uri="{19B8F6BF-5375-455C-9EA6-DF929625EA0E}">
        <p15:presenceInfo xmlns:p15="http://schemas.microsoft.com/office/powerpoint/2012/main" userId="S::MummaAL@cota.com::f03fa111-cfc8-48f0-946e-a0dd6a5b5ed3" providerId="AD"/>
      </p:ext>
    </p:extLst>
  </p:cmAuthor>
  <p:cmAuthor id="2" name="Doza, Elliott C" initials="DC" lastIdx="11" clrIdx="1">
    <p:extLst>
      <p:ext uri="{19B8F6BF-5375-455C-9EA6-DF929625EA0E}">
        <p15:presenceInfo xmlns:p15="http://schemas.microsoft.com/office/powerpoint/2012/main" userId="S::dozaec@cota.com::15a25ed3-da97-4b84-b794-80a089675f8a" providerId="AD"/>
      </p:ext>
    </p:extLst>
  </p:cmAuthor>
  <p:cmAuthor id="3" name="McAlea, Tim J." initials="MJ" lastIdx="2" clrIdx="2">
    <p:extLst>
      <p:ext uri="{19B8F6BF-5375-455C-9EA6-DF929625EA0E}">
        <p15:presenceInfo xmlns:p15="http://schemas.microsoft.com/office/powerpoint/2012/main" userId="S::mcaleatj@cota.com::d71d1697-ba67-4614-b350-2ef4362268df" providerId="AD"/>
      </p:ext>
    </p:extLst>
  </p:cmAuthor>
  <p:cmAuthor id="4" name="Pullin, Jeff D." initials="PD" lastIdx="3" clrIdx="3">
    <p:extLst>
      <p:ext uri="{19B8F6BF-5375-455C-9EA6-DF929625EA0E}">
        <p15:presenceInfo xmlns:p15="http://schemas.microsoft.com/office/powerpoint/2012/main" userId="S::pullinjd@cota.com::608ea38c-64ef-4848-9e68-f8749ccfa36d" providerId="AD"/>
      </p:ext>
    </p:extLst>
  </p:cmAuthor>
  <p:cmAuthor id="5" name="Merrill, Andrew J." initials="MJ" lastIdx="2" clrIdx="4">
    <p:extLst>
      <p:ext uri="{19B8F6BF-5375-455C-9EA6-DF929625EA0E}">
        <p15:presenceInfo xmlns:p15="http://schemas.microsoft.com/office/powerpoint/2012/main" userId="S::merrillaj@cota.com::45bb4525-7f32-407c-bafa-0aef20f1598c" providerId="AD"/>
      </p:ext>
    </p:extLst>
  </p:cmAuthor>
  <p:cmAuthor id="6" name="Boyd, Amber E." initials="BAE" lastIdx="4" clrIdx="6">
    <p:extLst>
      <p:ext uri="{19B8F6BF-5375-455C-9EA6-DF929625EA0E}">
        <p15:presenceInfo xmlns:p15="http://schemas.microsoft.com/office/powerpoint/2012/main" userId="S-1-5-21-149572226-726671118-164566385-256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142"/>
    <a:srgbClr val="002060"/>
    <a:srgbClr val="001F5C"/>
    <a:srgbClr val="3D97B4"/>
    <a:srgbClr val="3B3838"/>
    <a:srgbClr val="7F7F7F"/>
    <a:srgbClr val="0D6186"/>
    <a:srgbClr val="4FAD50"/>
    <a:srgbClr val="B1C8E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78" autoAdjust="0"/>
    <p:restoredTop sz="84347" autoAdjust="0"/>
  </p:normalViewPr>
  <p:slideViewPr>
    <p:cSldViewPr snapToGrid="0">
      <p:cViewPr varScale="1">
        <p:scale>
          <a:sx n="83" d="100"/>
          <a:sy n="83" d="100"/>
        </p:scale>
        <p:origin x="1538" y="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8585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dirty="0"/>
              <a:t>When it’s time to board, customers will be allowed on the vehicle five minutes before the scheduled departure time. </a:t>
            </a:r>
          </a:p>
          <a:p>
            <a:pPr marL="285750" indent="-285750">
              <a:spcAft>
                <a:spcPts val="600"/>
              </a:spcAft>
              <a:buFont typeface="Arial" panose="020B0604020202020204" pitchFamily="34" charset="0"/>
              <a:buChar char="•"/>
            </a:pPr>
            <a:r>
              <a:rPr lang="en-US" dirty="0"/>
              <a:t>Customers who plan to reboard or take another line following deboarding will be required to show their fare media to board again. This includes digital fare or a transfer ticket. </a:t>
            </a:r>
          </a:p>
          <a:p>
            <a:pPr marL="285750" indent="-285750">
              <a:spcAft>
                <a:spcPts val="600"/>
              </a:spcAft>
              <a:buFont typeface="Arial" panose="020B0604020202020204" pitchFamily="34" charset="0"/>
              <a:buChar char="•"/>
            </a:pPr>
            <a:r>
              <a:rPr lang="en-US" dirty="0"/>
              <a:t>A transfer ticket will not be issued at the end of the line. </a:t>
            </a:r>
          </a:p>
          <a:p>
            <a:pPr marL="285750" indent="-285750">
              <a:spcAft>
                <a:spcPts val="600"/>
              </a:spcAft>
              <a:buFont typeface="Arial" panose="020B0604020202020204" pitchFamily="34" charset="0"/>
              <a:buChar char="•"/>
            </a:pPr>
            <a:r>
              <a:rPr lang="en-US" dirty="0"/>
              <a:t>If a customer refuses to disembark, TSS (transit supervisor) will be notified and come to support the operator. </a:t>
            </a:r>
          </a:p>
          <a:p>
            <a:endParaRPr lang="en-US" dirty="0"/>
          </a:p>
        </p:txBody>
      </p:sp>
      <p:sp>
        <p:nvSpPr>
          <p:cNvPr id="4" name="Slide Number Placeholder 3"/>
          <p:cNvSpPr>
            <a:spLocks noGrp="1"/>
          </p:cNvSpPr>
          <p:nvPr>
            <p:ph type="sldNum" sz="quarter" idx="5"/>
          </p:nvPr>
        </p:nvSpPr>
        <p:spPr/>
        <p:txBody>
          <a:bodyPr/>
          <a:lstStyle/>
          <a:p>
            <a:fld id="{57028C8D-6E3F-DA4A-909E-CDBBA8478039}" type="slidenum">
              <a:rPr lang="en-US" smtClean="0"/>
              <a:t>13</a:t>
            </a:fld>
            <a:endParaRPr lang="en-US"/>
          </a:p>
        </p:txBody>
      </p:sp>
    </p:spTree>
    <p:extLst>
      <p:ext uri="{BB962C8B-B14F-4D97-AF65-F5344CB8AC3E}">
        <p14:creationId xmlns:p14="http://schemas.microsoft.com/office/powerpoint/2010/main" val="170982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98951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24093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0244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2795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2117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8814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1716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9313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4275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74" name="Google Shape;574;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939766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3d67bda3c_1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e3d67bda3c_1_140: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220" name="Google Shape;220;ge3d67bda3c_1_140: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145188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png"/><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0" y="-80829"/>
            <a:ext cx="12324230" cy="7042639"/>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68" name="Google Shape;68;p10"/>
          <p:cNvSpPr txBox="1">
            <a:spLocks noGrp="1"/>
          </p:cNvSpPr>
          <p:nvPr>
            <p:ph type="title" hasCustomPrompt="1"/>
          </p:nvPr>
        </p:nvSpPr>
        <p:spPr>
          <a:xfrm>
            <a:off x="1187181" y="2645788"/>
            <a:ext cx="8752685" cy="1042129"/>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60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Headline Goes Here</a:t>
            </a:r>
            <a:endParaRPr/>
          </a:p>
        </p:txBody>
      </p:sp>
      <p:sp>
        <p:nvSpPr>
          <p:cNvPr id="71" name="Google Shape;71;p10"/>
          <p:cNvSpPr txBox="1">
            <a:spLocks noGrp="1"/>
          </p:cNvSpPr>
          <p:nvPr>
            <p:ph type="sldNum" idx="12"/>
          </p:nvPr>
        </p:nvSpPr>
        <p:spPr>
          <a:xfrm>
            <a:off x="11622005" y="6492210"/>
            <a:ext cx="412694" cy="210532"/>
          </a:xfrm>
          <a:prstGeom prst="rect">
            <a:avLst/>
          </a:prstGeom>
          <a:noFill/>
          <a:ln>
            <a:noFill/>
          </a:ln>
        </p:spPr>
        <p:txBody>
          <a:bodyPr spcFirstLastPara="1" wrap="square" lIns="0" tIns="0" rIns="0" bIns="0" anchor="t" anchorCtr="0">
            <a:noAutofit/>
          </a:bodyPr>
          <a:lstStyle>
            <a:lvl1pPr marL="0" marR="0" lvl="0"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2pPr>
            <a:lvl3pPr marL="0" marR="0" lvl="2"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3pPr>
            <a:lvl4pPr marL="0" marR="0" lvl="3"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4pPr>
            <a:lvl5pPr marL="0" marR="0" lvl="4"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5pPr>
            <a:lvl6pPr marL="0" marR="0" lvl="5"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6pPr>
            <a:lvl7pPr marL="0" marR="0" lvl="6"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7pPr>
            <a:lvl8pPr marL="0" marR="0" lvl="7"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8pPr>
            <a:lvl9pPr marL="0" marR="0" lvl="8"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9pPr>
          </a:lstStyle>
          <a:p>
            <a:fld id="{00000000-1234-1234-1234-123412341234}" type="slidenum">
              <a:rPr lang="en-US" smtClean="0"/>
              <a:pPr/>
              <a:t>‹#›</a:t>
            </a:fld>
            <a:endParaRPr lang="en-US"/>
          </a:p>
        </p:txBody>
      </p:sp>
      <p:pic>
        <p:nvPicPr>
          <p:cNvPr id="12" name="Picture 11" descr="A picture containing shirt&#10;&#10;Description automatically generated">
            <a:extLst>
              <a:ext uri="{FF2B5EF4-FFF2-40B4-BE49-F238E27FC236}">
                <a16:creationId xmlns:a16="http://schemas.microsoft.com/office/drawing/2014/main" id="{83AD057D-5BC5-A540-A765-5F5463741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440" y="5960700"/>
            <a:ext cx="615156" cy="615156"/>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91271" y="379162"/>
            <a:ext cx="2630734" cy="1042129"/>
          </a:xfrm>
          <a:prstGeom prst="rect">
            <a:avLst/>
          </a:prstGeom>
        </p:spPr>
      </p:pic>
      <p:sp>
        <p:nvSpPr>
          <p:cNvPr id="9" name="TextBox 8">
            <a:extLst>
              <a:ext uri="{FF2B5EF4-FFF2-40B4-BE49-F238E27FC236}">
                <a16:creationId xmlns:a16="http://schemas.microsoft.com/office/drawing/2014/main" id="{40D1ED1B-274E-9F4A-A012-EB358910CBF4}"/>
              </a:ext>
            </a:extLst>
          </p:cNvPr>
          <p:cNvSpPr txBox="1"/>
          <p:nvPr userDrawn="1"/>
        </p:nvSpPr>
        <p:spPr>
          <a:xfrm>
            <a:off x="779136" y="6346097"/>
            <a:ext cx="4356438" cy="295098"/>
          </a:xfrm>
          <a:prstGeom prst="rect">
            <a:avLst/>
          </a:prstGeom>
          <a:noFill/>
        </p:spPr>
        <p:txBody>
          <a:bodyPr wrap="square" lIns="0" tIns="0" rIns="0" bIns="0" rtlCol="0">
            <a:noAutofit/>
          </a:bodyPr>
          <a:lstStyle/>
          <a:p>
            <a:r>
              <a:rPr lang="en-US" sz="1600" b="0" i="0">
                <a:solidFill>
                  <a:schemeClr val="bg1"/>
                </a:solidFill>
                <a:latin typeface="Arial" panose="020B0604020202020204" pitchFamily="34" charset="0"/>
                <a:cs typeface="Arial" panose="020B0604020202020204" pitchFamily="34" charset="0"/>
              </a:rPr>
              <a:t>MOVING EVERY LIFE FORWARD</a:t>
            </a:r>
          </a:p>
        </p:txBody>
      </p:sp>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1187450" y="3813481"/>
            <a:ext cx="3790950" cy="474133"/>
          </a:xfrm>
          <a:prstGeom prst="rect">
            <a:avLst/>
          </a:prstGeom>
        </p:spPr>
        <p:txBody>
          <a:bodyPr/>
          <a:lstStyle>
            <a:lvl1pPr>
              <a:buNone/>
              <a:defRPr sz="2000" b="0" i="1">
                <a:solidFill>
                  <a:schemeClr val="bg1"/>
                </a:solidFill>
                <a:latin typeface="Georgia" panose="02040502050405020303" pitchFamily="18"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Date Goes Right Here</a:t>
            </a:r>
          </a:p>
        </p:txBody>
      </p:sp>
      <p:pic>
        <p:nvPicPr>
          <p:cNvPr id="11" name="Picture 10" descr="A picture containing computer&#10;&#10;Description automatically generated">
            <a:extLst>
              <a:ext uri="{FF2B5EF4-FFF2-40B4-BE49-F238E27FC236}">
                <a16:creationId xmlns:a16="http://schemas.microsoft.com/office/drawing/2014/main" id="{FFE33C47-831D-F141-BEFB-4105CB78FA4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51641" t="17230"/>
          <a:stretch/>
        </p:blipFill>
        <p:spPr>
          <a:xfrm>
            <a:off x="7710816" y="2197387"/>
            <a:ext cx="4613414" cy="4764423"/>
          </a:xfrm>
          <a:prstGeom prst="rect">
            <a:avLst/>
          </a:prstGeom>
        </p:spPr>
      </p:pic>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2362"/>
            <a:ext cx="10515600" cy="698203"/>
          </a:xfrm>
          <a:prstGeom prst="rect">
            <a:avLst/>
          </a:prstGeom>
        </p:spPr>
        <p:txBody>
          <a:bodyPr/>
          <a:lstStyle>
            <a:lvl1pPr>
              <a:defRPr b="1" i="0">
                <a:latin typeface="Glober Bold" pitchFamily="2" charset="77"/>
              </a:defRPr>
            </a:lvl1pPr>
          </a:lstStyle>
          <a:p>
            <a:r>
              <a:rPr lang="en-US"/>
              <a:t>Click to edit Master title style</a:t>
            </a:r>
          </a:p>
        </p:txBody>
      </p:sp>
      <p:sp>
        <p:nvSpPr>
          <p:cNvPr id="12" name="Google Shape;57;p8">
            <a:extLst>
              <a:ext uri="{FF2B5EF4-FFF2-40B4-BE49-F238E27FC236}">
                <a16:creationId xmlns:a16="http://schemas.microsoft.com/office/drawing/2014/main" id="{5AB72F5E-F5F0-5148-9D85-3C1050B21374}"/>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Glober SemiBold" pitchFamily="2" charset="77"/>
              </a:rPr>
              <a:pPr/>
              <a:t>‹#›</a:t>
            </a:fld>
            <a:endParaRPr lang="en-US" sz="1800" b="1" i="0">
              <a:solidFill>
                <a:schemeClr val="tx1"/>
              </a:solidFill>
              <a:latin typeface="Glober SemiBold" pitchFamily="2" charset="77"/>
            </a:endParaRPr>
          </a:p>
        </p:txBody>
      </p:sp>
    </p:spTree>
    <p:extLst>
      <p:ext uri="{BB962C8B-B14F-4D97-AF65-F5344CB8AC3E}">
        <p14:creationId xmlns:p14="http://schemas.microsoft.com/office/powerpoint/2010/main" val="335342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ster Slide" userDrawn="1">
  <p:cSld name="Master Slide">
    <p:spTree>
      <p:nvGrpSpPr>
        <p:cNvPr id="1" name="Shape 242"/>
        <p:cNvGrpSpPr/>
        <p:nvPr/>
      </p:nvGrpSpPr>
      <p:grpSpPr>
        <a:xfrm>
          <a:off x="0" y="0"/>
          <a:ext cx="0" cy="0"/>
          <a:chOff x="0" y="0"/>
          <a:chExt cx="0" cy="0"/>
        </a:xfrm>
      </p:grpSpPr>
      <p:sp>
        <p:nvSpPr>
          <p:cNvPr id="243" name="Google Shape;243;p33"/>
          <p:cNvSpPr txBox="1">
            <a:spLocks noGrp="1"/>
          </p:cNvSpPr>
          <p:nvPr>
            <p:ph type="sldNum" idx="12"/>
          </p:nvPr>
        </p:nvSpPr>
        <p:spPr>
          <a:xfrm>
            <a:off x="6002768" y="6518672"/>
            <a:ext cx="198371" cy="151484"/>
          </a:xfrm>
          <a:prstGeom prst="rect">
            <a:avLst/>
          </a:prstGeom>
          <a:noFill/>
          <a:ln>
            <a:noFill/>
          </a:ln>
        </p:spPr>
        <p:txBody>
          <a:bodyPr spcFirstLastPara="1" wrap="square" lIns="0" tIns="0" rIns="0" bIns="0" anchor="t" anchorCtr="0">
            <a:noAutofit/>
          </a:bodyPr>
          <a:lstStyle>
            <a:lvl1pPr marL="0" marR="0" lvl="0"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1pPr>
            <a:lvl2pPr marL="0" marR="0" lvl="1"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2pPr>
            <a:lvl3pPr marL="0" marR="0" lvl="2"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3pPr>
            <a:lvl4pPr marL="0" marR="0" lvl="3"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4pPr>
            <a:lvl5pPr marL="0" marR="0" lvl="4"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5pPr>
            <a:lvl6pPr marL="0" marR="0" lvl="5"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6pPr>
            <a:lvl7pPr marL="0" marR="0" lvl="6"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7pPr>
            <a:lvl8pPr marL="0" marR="0" lvl="7"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8pPr>
            <a:lvl9pPr marL="0" marR="0" lvl="8"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4985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op" userDrawn="1">
  <p:cSld name="Title - Top">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1333500" y="803672"/>
            <a:ext cx="9525000" cy="982266"/>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rgbClr val="002060"/>
              </a:buClr>
              <a:buSzPts val="7200"/>
              <a:buFont typeface="Avenir"/>
              <a:buNone/>
              <a:defRPr sz="5062">
                <a:solidFill>
                  <a:srgbClr val="002060"/>
                </a:solidFil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cxnSp>
        <p:nvCxnSpPr>
          <p:cNvPr id="61" name="Google Shape;61;p9"/>
          <p:cNvCxnSpPr/>
          <p:nvPr/>
        </p:nvCxnSpPr>
        <p:spPr>
          <a:xfrm rot="10800000" flipH="1">
            <a:off x="1338616" y="1987"/>
            <a:ext cx="1" cy="778916"/>
          </a:xfrm>
          <a:prstGeom prst="straightConnector1">
            <a:avLst/>
          </a:prstGeom>
          <a:noFill/>
          <a:ln w="25400" cap="flat" cmpd="sng">
            <a:solidFill>
              <a:srgbClr val="B0262F"/>
            </a:solidFill>
            <a:prstDash val="solid"/>
            <a:round/>
            <a:headEnd type="oval" w="med" len="med"/>
            <a:tailEnd type="none" w="sm" len="sm"/>
          </a:ln>
        </p:spPr>
      </p:cxnSp>
      <p:cxnSp>
        <p:nvCxnSpPr>
          <p:cNvPr id="62" name="Google Shape;62;p9"/>
          <p:cNvCxnSpPr/>
          <p:nvPr/>
        </p:nvCxnSpPr>
        <p:spPr>
          <a:xfrm rot="10800000" flipH="1">
            <a:off x="1338616" y="5702050"/>
            <a:ext cx="1" cy="1168239"/>
          </a:xfrm>
          <a:prstGeom prst="straightConnector1">
            <a:avLst/>
          </a:prstGeom>
          <a:noFill/>
          <a:ln w="25400" cap="flat" cmpd="sng">
            <a:solidFill>
              <a:srgbClr val="B0262F"/>
            </a:solidFill>
            <a:prstDash val="solid"/>
            <a:round/>
            <a:headEnd type="none" w="sm" len="sm"/>
            <a:tailEnd type="oval" w="med" len="med"/>
          </a:ln>
        </p:spPr>
      </p:cxnSp>
      <p:sp>
        <p:nvSpPr>
          <p:cNvPr id="64" name="Google Shape;64;p9"/>
          <p:cNvSpPr txBox="1">
            <a:spLocks noGrp="1"/>
          </p:cNvSpPr>
          <p:nvPr>
            <p:ph type="sldNum" idx="12"/>
          </p:nvPr>
        </p:nvSpPr>
        <p:spPr>
          <a:xfrm>
            <a:off x="6002768" y="6518672"/>
            <a:ext cx="198371" cy="151484"/>
          </a:xfrm>
          <a:prstGeom prst="rect">
            <a:avLst/>
          </a:prstGeom>
          <a:noFill/>
          <a:ln>
            <a:noFill/>
          </a:ln>
        </p:spPr>
        <p:txBody>
          <a:bodyPr spcFirstLastPara="1" wrap="square" lIns="0" tIns="0" rIns="0" bIns="0" anchor="t" anchorCtr="0">
            <a:noAutofit/>
          </a:bodyPr>
          <a:lstStyle>
            <a:lvl1pPr marL="0" marR="0" lvl="0"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1pPr>
            <a:lvl2pPr marL="0" marR="0" lvl="1"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2pPr>
            <a:lvl3pPr marL="0" marR="0" lvl="2"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3pPr>
            <a:lvl4pPr marL="0" marR="0" lvl="3"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4pPr>
            <a:lvl5pPr marL="0" marR="0" lvl="4"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5pPr>
            <a:lvl6pPr marL="0" marR="0" lvl="5"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6pPr>
            <a:lvl7pPr marL="0" marR="0" lvl="6"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7pPr>
            <a:lvl8pPr marL="0" marR="0" lvl="7"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8pPr>
            <a:lvl9pPr marL="0" marR="0" lvl="8"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9pPr>
          </a:lstStyle>
          <a:p>
            <a:fld id="{00000000-1234-1234-1234-123412341234}" type="slidenum">
              <a:rPr lang="en-US" smtClean="0"/>
              <a:pPr/>
              <a:t>‹#›</a:t>
            </a:fld>
            <a:endParaRPr lang="en-US"/>
          </a:p>
        </p:txBody>
      </p:sp>
      <p:sp>
        <p:nvSpPr>
          <p:cNvPr id="9" name="TextBox 8">
            <a:extLst>
              <a:ext uri="{FF2B5EF4-FFF2-40B4-BE49-F238E27FC236}">
                <a16:creationId xmlns:a16="http://schemas.microsoft.com/office/drawing/2014/main" id="{37E91508-C450-0346-B3C3-7B028C33F984}"/>
              </a:ext>
            </a:extLst>
          </p:cNvPr>
          <p:cNvSpPr txBox="1"/>
          <p:nvPr userDrawn="1"/>
        </p:nvSpPr>
        <p:spPr>
          <a:xfrm>
            <a:off x="1420103" y="6414757"/>
            <a:ext cx="10742456" cy="351956"/>
          </a:xfrm>
          <a:prstGeom prst="rect">
            <a:avLst/>
          </a:prstGeom>
          <a:noFill/>
        </p:spPr>
        <p:txBody>
          <a:bodyPr wrap="square" rtlCol="0">
            <a:spAutoFit/>
          </a:bodyPr>
          <a:lstStyle/>
          <a:p>
            <a:r>
              <a:rPr lang="en-US" sz="1687">
                <a:solidFill>
                  <a:schemeClr val="tx2">
                    <a:lumMod val="75000"/>
                  </a:schemeClr>
                </a:solidFill>
                <a:latin typeface="Calibri Light" panose="020F0302020204030204" pitchFamily="34" charset="0"/>
                <a:cs typeface="Calibri Light" panose="020F0302020204030204" pitchFamily="34" charset="0"/>
              </a:rPr>
              <a:t>MOVING EVERY LIFE FORWARD</a:t>
            </a:r>
          </a:p>
        </p:txBody>
      </p:sp>
    </p:spTree>
    <p:extLst>
      <p:ext uri="{BB962C8B-B14F-4D97-AF65-F5344CB8AC3E}">
        <p14:creationId xmlns:p14="http://schemas.microsoft.com/office/powerpoint/2010/main" val="374251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Title &amp; Bullets" userDrawn="1">
  <p:cSld name="Photo, Title &amp; Bullets">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5156689" y="911016"/>
            <a:ext cx="5852128" cy="706876"/>
          </a:xfrm>
          <a:prstGeom prst="rect">
            <a:avLst/>
          </a:prstGeom>
          <a:noFill/>
          <a:ln>
            <a:noFill/>
          </a:ln>
        </p:spPr>
        <p:txBody>
          <a:bodyPr spcFirstLastPara="1" wrap="square" lIns="0" tIns="0" rIns="0" bIns="0" anchor="b" anchorCtr="0">
            <a:noAutofit/>
          </a:bodyPr>
          <a:lstStyle>
            <a:lvl1pPr lvl="0" algn="r">
              <a:lnSpc>
                <a:spcPct val="80000"/>
              </a:lnSpc>
              <a:spcBef>
                <a:spcPts val="0"/>
              </a:spcBef>
              <a:spcAft>
                <a:spcPts val="0"/>
              </a:spcAft>
              <a:buClr>
                <a:srgbClr val="002060"/>
              </a:buClr>
              <a:buSzPts val="4400"/>
              <a:buFont typeface="Avenir"/>
              <a:buNone/>
              <a:defRPr sz="3094">
                <a:solidFill>
                  <a:srgbClr val="002060"/>
                </a:solidFil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37" name="Google Shape;137;p18"/>
          <p:cNvSpPr txBox="1">
            <a:spLocks noGrp="1"/>
          </p:cNvSpPr>
          <p:nvPr>
            <p:ph type="body" idx="1"/>
          </p:nvPr>
        </p:nvSpPr>
        <p:spPr>
          <a:xfrm>
            <a:off x="6480720" y="2260626"/>
            <a:ext cx="4524376" cy="2500313"/>
          </a:xfrm>
          <a:prstGeom prst="rect">
            <a:avLst/>
          </a:prstGeom>
          <a:noFill/>
          <a:ln>
            <a:noFill/>
          </a:ln>
        </p:spPr>
        <p:txBody>
          <a:bodyPr spcFirstLastPara="1" wrap="square" lIns="0" tIns="0" rIns="0" bIns="0" anchor="t" anchorCtr="0">
            <a:noAutofit/>
          </a:bodyPr>
          <a:lstStyle>
            <a:lvl1pPr marL="321457" lvl="0" indent="-160729" algn="r">
              <a:lnSpc>
                <a:spcPct val="110000"/>
              </a:lnSpc>
              <a:spcBef>
                <a:spcPts val="1828"/>
              </a:spcBef>
              <a:spcAft>
                <a:spcPts val="0"/>
              </a:spcAft>
              <a:buClr>
                <a:srgbClr val="000000"/>
              </a:buClr>
              <a:buSzPts val="2600"/>
              <a:buFont typeface="Arial"/>
              <a:buNone/>
              <a:defRPr>
                <a:latin typeface="Arial"/>
                <a:ea typeface="Arial"/>
                <a:cs typeface="Arial"/>
                <a:sym typeface="Arial"/>
              </a:defRPr>
            </a:lvl1pPr>
            <a:lvl2pPr marL="642915" lvl="1" indent="-160729" algn="r">
              <a:lnSpc>
                <a:spcPct val="110000"/>
              </a:lnSpc>
              <a:spcBef>
                <a:spcPts val="1828"/>
              </a:spcBef>
              <a:spcAft>
                <a:spcPts val="0"/>
              </a:spcAft>
              <a:buClr>
                <a:srgbClr val="000000"/>
              </a:buClr>
              <a:buSzPts val="2600"/>
              <a:buFont typeface="Arial"/>
              <a:buNone/>
              <a:defRPr>
                <a:latin typeface="Arial"/>
                <a:ea typeface="Arial"/>
                <a:cs typeface="Arial"/>
                <a:sym typeface="Arial"/>
              </a:defRPr>
            </a:lvl2pPr>
            <a:lvl3pPr marL="964372" lvl="2" indent="-160729" algn="r">
              <a:lnSpc>
                <a:spcPct val="110000"/>
              </a:lnSpc>
              <a:spcBef>
                <a:spcPts val="1828"/>
              </a:spcBef>
              <a:spcAft>
                <a:spcPts val="0"/>
              </a:spcAft>
              <a:buClr>
                <a:srgbClr val="000000"/>
              </a:buClr>
              <a:buSzPts val="2600"/>
              <a:buFont typeface="Arial"/>
              <a:buNone/>
              <a:defRPr>
                <a:latin typeface="Arial"/>
                <a:ea typeface="Arial"/>
                <a:cs typeface="Arial"/>
                <a:sym typeface="Arial"/>
              </a:defRPr>
            </a:lvl3pPr>
            <a:lvl4pPr marL="1285829" lvl="3" indent="-160729" algn="r">
              <a:lnSpc>
                <a:spcPct val="110000"/>
              </a:lnSpc>
              <a:spcBef>
                <a:spcPts val="1828"/>
              </a:spcBef>
              <a:spcAft>
                <a:spcPts val="0"/>
              </a:spcAft>
              <a:buClr>
                <a:srgbClr val="000000"/>
              </a:buClr>
              <a:buSzPts val="2600"/>
              <a:buFont typeface="Arial"/>
              <a:buNone/>
              <a:defRPr>
                <a:latin typeface="Arial"/>
                <a:ea typeface="Arial"/>
                <a:cs typeface="Arial"/>
                <a:sym typeface="Arial"/>
              </a:defRPr>
            </a:lvl4pPr>
            <a:lvl5pPr marL="1607287" lvl="4" indent="-160729" algn="r">
              <a:lnSpc>
                <a:spcPct val="110000"/>
              </a:lnSpc>
              <a:spcBef>
                <a:spcPts val="1828"/>
              </a:spcBef>
              <a:spcAft>
                <a:spcPts val="0"/>
              </a:spcAft>
              <a:buClr>
                <a:srgbClr val="000000"/>
              </a:buClr>
              <a:buSzPts val="2600"/>
              <a:buFont typeface="Arial"/>
              <a:buNone/>
              <a:defRPr>
                <a:latin typeface="Arial"/>
                <a:ea typeface="Arial"/>
                <a:cs typeface="Arial"/>
                <a:sym typeface="Arial"/>
              </a:defRPr>
            </a:lvl5pPr>
            <a:lvl6pPr marL="1928744" lvl="5" indent="-261184" algn="l">
              <a:lnSpc>
                <a:spcPct val="110000"/>
              </a:lnSpc>
              <a:spcBef>
                <a:spcPts val="1828"/>
              </a:spcBef>
              <a:spcAft>
                <a:spcPts val="0"/>
              </a:spcAft>
              <a:buClr>
                <a:srgbClr val="000000"/>
              </a:buClr>
              <a:buSzPts val="2250"/>
              <a:buChar char="•"/>
              <a:defRPr/>
            </a:lvl6pPr>
            <a:lvl7pPr marL="2250201" lvl="6" indent="-261184" algn="l">
              <a:lnSpc>
                <a:spcPct val="110000"/>
              </a:lnSpc>
              <a:spcBef>
                <a:spcPts val="1828"/>
              </a:spcBef>
              <a:spcAft>
                <a:spcPts val="0"/>
              </a:spcAft>
              <a:buClr>
                <a:srgbClr val="000000"/>
              </a:buClr>
              <a:buSzPts val="2250"/>
              <a:buChar char="•"/>
              <a:defRPr/>
            </a:lvl7pPr>
            <a:lvl8pPr marL="2571659" lvl="7" indent="-261184" algn="l">
              <a:lnSpc>
                <a:spcPct val="110000"/>
              </a:lnSpc>
              <a:spcBef>
                <a:spcPts val="1828"/>
              </a:spcBef>
              <a:spcAft>
                <a:spcPts val="0"/>
              </a:spcAft>
              <a:buClr>
                <a:srgbClr val="000000"/>
              </a:buClr>
              <a:buSzPts val="2250"/>
              <a:buChar char="•"/>
              <a:defRPr/>
            </a:lvl8pPr>
            <a:lvl9pPr marL="2893116" lvl="8" indent="-261184" algn="l">
              <a:lnSpc>
                <a:spcPct val="110000"/>
              </a:lnSpc>
              <a:spcBef>
                <a:spcPts val="1828"/>
              </a:spcBef>
              <a:spcAft>
                <a:spcPts val="0"/>
              </a:spcAft>
              <a:buClr>
                <a:srgbClr val="000000"/>
              </a:buClr>
              <a:buSzPts val="2250"/>
              <a:buChar char="•"/>
              <a:defRPr/>
            </a:lvl9pPr>
          </a:lstStyle>
          <a:p>
            <a:endParaRPr/>
          </a:p>
        </p:txBody>
      </p:sp>
      <p:sp>
        <p:nvSpPr>
          <p:cNvPr id="138" name="Google Shape;138;p18"/>
          <p:cNvSpPr>
            <a:spLocks noGrp="1"/>
          </p:cNvSpPr>
          <p:nvPr>
            <p:ph type="pic" idx="2"/>
          </p:nvPr>
        </p:nvSpPr>
        <p:spPr>
          <a:xfrm>
            <a:off x="-5954" y="1283"/>
            <a:ext cx="4650926" cy="6855435"/>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1828"/>
              </a:spcBef>
              <a:spcAft>
                <a:spcPts val="0"/>
              </a:spcAft>
              <a:buClr>
                <a:srgbClr val="000000"/>
              </a:buClr>
              <a:buSzPts val="3250"/>
              <a:buFont typeface="Avenir"/>
              <a:buNone/>
              <a:defRPr sz="1828" b="0" i="0" u="none" strike="noStrike" cap="none">
                <a:solidFill>
                  <a:srgbClr val="000000"/>
                </a:solidFill>
                <a:latin typeface="Avenir"/>
                <a:ea typeface="Avenir"/>
                <a:cs typeface="Avenir"/>
                <a:sym typeface="Avenir"/>
              </a:defRPr>
            </a:lvl1pPr>
            <a:lvl2pPr marR="0" lvl="1" algn="l" rtl="0">
              <a:lnSpc>
                <a:spcPct val="110000"/>
              </a:lnSpc>
              <a:spcBef>
                <a:spcPts val="1828"/>
              </a:spcBef>
              <a:spcAft>
                <a:spcPts val="0"/>
              </a:spcAft>
              <a:buClr>
                <a:srgbClr val="000000"/>
              </a:buClr>
              <a:buSzPts val="3250"/>
              <a:buFont typeface="Avenir"/>
              <a:buNone/>
              <a:defRPr sz="1828" b="0" i="0" u="none" strike="noStrike" cap="none">
                <a:solidFill>
                  <a:srgbClr val="000000"/>
                </a:solidFill>
                <a:latin typeface="Avenir"/>
                <a:ea typeface="Avenir"/>
                <a:cs typeface="Avenir"/>
                <a:sym typeface="Avenir"/>
              </a:defRPr>
            </a:lvl2pPr>
            <a:lvl3pPr marR="0" lvl="2" algn="l" rtl="0">
              <a:lnSpc>
                <a:spcPct val="110000"/>
              </a:lnSpc>
              <a:spcBef>
                <a:spcPts val="1828"/>
              </a:spcBef>
              <a:spcAft>
                <a:spcPts val="0"/>
              </a:spcAft>
              <a:buClr>
                <a:srgbClr val="000000"/>
              </a:buClr>
              <a:buSzPts val="3250"/>
              <a:buFont typeface="Avenir"/>
              <a:buNone/>
              <a:defRPr sz="1828" b="0" i="0" u="none" strike="noStrike" cap="none">
                <a:solidFill>
                  <a:srgbClr val="000000"/>
                </a:solidFill>
                <a:latin typeface="Avenir"/>
                <a:ea typeface="Avenir"/>
                <a:cs typeface="Avenir"/>
                <a:sym typeface="Avenir"/>
              </a:defRPr>
            </a:lvl3pPr>
            <a:lvl4pPr marR="0" lvl="3" algn="l" rtl="0">
              <a:lnSpc>
                <a:spcPct val="110000"/>
              </a:lnSpc>
              <a:spcBef>
                <a:spcPts val="1828"/>
              </a:spcBef>
              <a:spcAft>
                <a:spcPts val="0"/>
              </a:spcAft>
              <a:buClr>
                <a:srgbClr val="000000"/>
              </a:buClr>
              <a:buSzPts val="3250"/>
              <a:buFont typeface="Avenir"/>
              <a:buNone/>
              <a:defRPr sz="1828" b="0" i="0" u="none" strike="noStrike" cap="none">
                <a:solidFill>
                  <a:srgbClr val="000000"/>
                </a:solidFill>
                <a:latin typeface="Avenir"/>
                <a:ea typeface="Avenir"/>
                <a:cs typeface="Avenir"/>
                <a:sym typeface="Avenir"/>
              </a:defRPr>
            </a:lvl4pPr>
            <a:lvl5pPr marR="0" lvl="4" algn="l" rtl="0">
              <a:lnSpc>
                <a:spcPct val="110000"/>
              </a:lnSpc>
              <a:spcBef>
                <a:spcPts val="1828"/>
              </a:spcBef>
              <a:spcAft>
                <a:spcPts val="0"/>
              </a:spcAft>
              <a:buClr>
                <a:srgbClr val="000000"/>
              </a:buClr>
              <a:buSzPts val="3250"/>
              <a:buFont typeface="Avenir"/>
              <a:buNone/>
              <a:defRPr sz="1828" b="0" i="0" u="none" strike="noStrike" cap="none">
                <a:solidFill>
                  <a:srgbClr val="000000"/>
                </a:solidFill>
                <a:latin typeface="Avenir"/>
                <a:ea typeface="Avenir"/>
                <a:cs typeface="Avenir"/>
                <a:sym typeface="Avenir"/>
              </a:defRPr>
            </a:lvl5pPr>
            <a:lvl6pPr marR="0" lvl="5" algn="l" rtl="0">
              <a:lnSpc>
                <a:spcPct val="110000"/>
              </a:lnSpc>
              <a:spcBef>
                <a:spcPts val="1828"/>
              </a:spcBef>
              <a:spcAft>
                <a:spcPts val="0"/>
              </a:spcAft>
              <a:buClr>
                <a:srgbClr val="000000"/>
              </a:buClr>
              <a:buSzPts val="3250"/>
              <a:buFont typeface="Avenir"/>
              <a:buChar char="•"/>
              <a:defRPr sz="1828" b="0" i="0" u="none" strike="noStrike" cap="none">
                <a:solidFill>
                  <a:srgbClr val="000000"/>
                </a:solidFill>
                <a:latin typeface="Avenir"/>
                <a:ea typeface="Avenir"/>
                <a:cs typeface="Avenir"/>
                <a:sym typeface="Avenir"/>
              </a:defRPr>
            </a:lvl6pPr>
            <a:lvl7pPr marR="0" lvl="6" algn="l" rtl="0">
              <a:lnSpc>
                <a:spcPct val="110000"/>
              </a:lnSpc>
              <a:spcBef>
                <a:spcPts val="1828"/>
              </a:spcBef>
              <a:spcAft>
                <a:spcPts val="0"/>
              </a:spcAft>
              <a:buClr>
                <a:srgbClr val="000000"/>
              </a:buClr>
              <a:buSzPts val="3250"/>
              <a:buFont typeface="Avenir"/>
              <a:buChar char="•"/>
              <a:defRPr sz="1828" b="0" i="0" u="none" strike="noStrike" cap="none">
                <a:solidFill>
                  <a:srgbClr val="000000"/>
                </a:solidFill>
                <a:latin typeface="Avenir"/>
                <a:ea typeface="Avenir"/>
                <a:cs typeface="Avenir"/>
                <a:sym typeface="Avenir"/>
              </a:defRPr>
            </a:lvl7pPr>
            <a:lvl8pPr marR="0" lvl="7" algn="l" rtl="0">
              <a:lnSpc>
                <a:spcPct val="110000"/>
              </a:lnSpc>
              <a:spcBef>
                <a:spcPts val="1828"/>
              </a:spcBef>
              <a:spcAft>
                <a:spcPts val="0"/>
              </a:spcAft>
              <a:buClr>
                <a:srgbClr val="000000"/>
              </a:buClr>
              <a:buSzPts val="3250"/>
              <a:buFont typeface="Avenir"/>
              <a:buChar char="•"/>
              <a:defRPr sz="1828" b="0" i="0" u="none" strike="noStrike" cap="none">
                <a:solidFill>
                  <a:srgbClr val="000000"/>
                </a:solidFill>
                <a:latin typeface="Avenir"/>
                <a:ea typeface="Avenir"/>
                <a:cs typeface="Avenir"/>
                <a:sym typeface="Avenir"/>
              </a:defRPr>
            </a:lvl8pPr>
            <a:lvl9pPr marR="0" lvl="8" algn="l" rtl="0">
              <a:lnSpc>
                <a:spcPct val="110000"/>
              </a:lnSpc>
              <a:spcBef>
                <a:spcPts val="1828"/>
              </a:spcBef>
              <a:spcAft>
                <a:spcPts val="0"/>
              </a:spcAft>
              <a:buClr>
                <a:srgbClr val="000000"/>
              </a:buClr>
              <a:buSzPts val="3250"/>
              <a:buFont typeface="Avenir"/>
              <a:buChar char="•"/>
              <a:defRPr sz="1828" b="0" i="0" u="none" strike="noStrike" cap="none">
                <a:solidFill>
                  <a:srgbClr val="000000"/>
                </a:solidFill>
                <a:latin typeface="Avenir"/>
                <a:ea typeface="Avenir"/>
                <a:cs typeface="Avenir"/>
                <a:sym typeface="Avenir"/>
              </a:defRPr>
            </a:lvl9pPr>
          </a:lstStyle>
          <a:p>
            <a:endParaRPr/>
          </a:p>
        </p:txBody>
      </p:sp>
      <p:cxnSp>
        <p:nvCxnSpPr>
          <p:cNvPr id="139" name="Google Shape;139;p18"/>
          <p:cNvCxnSpPr/>
          <p:nvPr/>
        </p:nvCxnSpPr>
        <p:spPr>
          <a:xfrm>
            <a:off x="11018398" y="-6943"/>
            <a:ext cx="1" cy="778916"/>
          </a:xfrm>
          <a:prstGeom prst="straightConnector1">
            <a:avLst/>
          </a:prstGeom>
          <a:noFill/>
          <a:ln w="25400" cap="flat" cmpd="sng">
            <a:solidFill>
              <a:srgbClr val="B0262F"/>
            </a:solidFill>
            <a:prstDash val="solid"/>
            <a:round/>
            <a:headEnd type="none" w="sm" len="sm"/>
            <a:tailEnd type="oval" w="med" len="med"/>
          </a:ln>
        </p:spPr>
      </p:cxnSp>
      <p:cxnSp>
        <p:nvCxnSpPr>
          <p:cNvPr id="141" name="Google Shape;141;p18"/>
          <p:cNvCxnSpPr/>
          <p:nvPr/>
        </p:nvCxnSpPr>
        <p:spPr>
          <a:xfrm rot="10800000" flipH="1">
            <a:off x="11018398" y="5183461"/>
            <a:ext cx="1" cy="1686828"/>
          </a:xfrm>
          <a:prstGeom prst="straightConnector1">
            <a:avLst/>
          </a:prstGeom>
          <a:noFill/>
          <a:ln w="25400" cap="flat" cmpd="sng">
            <a:solidFill>
              <a:srgbClr val="B0262F"/>
            </a:solidFill>
            <a:prstDash val="solid"/>
            <a:round/>
            <a:headEnd type="none" w="sm" len="sm"/>
            <a:tailEnd type="oval" w="med" len="med"/>
          </a:ln>
        </p:spPr>
      </p:cxnSp>
      <p:sp>
        <p:nvSpPr>
          <p:cNvPr id="142" name="Google Shape;142;p18"/>
          <p:cNvSpPr txBox="1">
            <a:spLocks noGrp="1"/>
          </p:cNvSpPr>
          <p:nvPr>
            <p:ph type="sldNum" idx="12"/>
          </p:nvPr>
        </p:nvSpPr>
        <p:spPr>
          <a:xfrm>
            <a:off x="6002768" y="6518672"/>
            <a:ext cx="198371" cy="151484"/>
          </a:xfrm>
          <a:prstGeom prst="rect">
            <a:avLst/>
          </a:prstGeom>
          <a:noFill/>
          <a:ln>
            <a:noFill/>
          </a:ln>
        </p:spPr>
        <p:txBody>
          <a:bodyPr spcFirstLastPara="1" wrap="square" lIns="0" tIns="0" rIns="0" bIns="0" anchor="t" anchorCtr="0">
            <a:noAutofit/>
          </a:bodyPr>
          <a:lstStyle>
            <a:lvl1pPr marL="0" marR="0" lvl="0"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1pPr>
            <a:lvl2pPr marL="0" marR="0" lvl="1"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2pPr>
            <a:lvl3pPr marL="0" marR="0" lvl="2"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3pPr>
            <a:lvl4pPr marL="0" marR="0" lvl="3"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4pPr>
            <a:lvl5pPr marL="0" marR="0" lvl="4"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5pPr>
            <a:lvl6pPr marL="0" marR="0" lvl="5"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6pPr>
            <a:lvl7pPr marL="0" marR="0" lvl="6"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7pPr>
            <a:lvl8pPr marL="0" marR="0" lvl="7"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8pPr>
            <a:lvl9pPr marL="0" marR="0" lvl="8" indent="0" algn="ctr">
              <a:lnSpc>
                <a:spcPct val="100000"/>
              </a:lnSpc>
              <a:spcBef>
                <a:spcPts val="0"/>
              </a:spcBef>
              <a:spcAft>
                <a:spcPts val="0"/>
              </a:spcAft>
              <a:buClr>
                <a:srgbClr val="002060"/>
              </a:buClr>
              <a:buSzPts val="1400"/>
              <a:buFont typeface="Avenir"/>
              <a:buNone/>
              <a:defRPr sz="984" b="1" i="0" u="none" strike="noStrike" cap="none">
                <a:solidFill>
                  <a:srgbClr val="002060"/>
                </a:solidFill>
                <a:latin typeface="Avenir"/>
                <a:ea typeface="Avenir"/>
                <a:cs typeface="Avenir"/>
                <a:sym typeface="Avenir"/>
              </a:defRPr>
            </a:lvl9pPr>
          </a:lstStyle>
          <a:p>
            <a:fld id="{00000000-1234-1234-1234-123412341234}" type="slidenum">
              <a:rPr lang="en-US" smtClean="0"/>
              <a:pPr/>
              <a:t>‹#›</a:t>
            </a:fld>
            <a:endParaRPr lang="en-US"/>
          </a:p>
        </p:txBody>
      </p:sp>
      <p:pic>
        <p:nvPicPr>
          <p:cNvPr id="143" name="Google Shape;143;p18" descr="A close up of a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078622" y="6475215"/>
            <a:ext cx="1047550" cy="225395"/>
          </a:xfrm>
          <a:prstGeom prst="rect">
            <a:avLst/>
          </a:prstGeom>
          <a:noFill/>
          <a:ln>
            <a:noFill/>
          </a:ln>
        </p:spPr>
      </p:pic>
    </p:spTree>
    <p:extLst>
      <p:ext uri="{BB962C8B-B14F-4D97-AF65-F5344CB8AC3E}">
        <p14:creationId xmlns:p14="http://schemas.microsoft.com/office/powerpoint/2010/main" val="3291501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ster Slide">
  <p:cSld name="2_Master Slide">
    <p:spTree>
      <p:nvGrpSpPr>
        <p:cNvPr id="1" name="Shape 242"/>
        <p:cNvGrpSpPr/>
        <p:nvPr/>
      </p:nvGrpSpPr>
      <p:grpSpPr>
        <a:xfrm>
          <a:off x="0" y="0"/>
          <a:ext cx="0" cy="0"/>
          <a:chOff x="0" y="0"/>
          <a:chExt cx="0" cy="0"/>
        </a:xfrm>
      </p:grpSpPr>
      <p:sp>
        <p:nvSpPr>
          <p:cNvPr id="243" name="Google Shape;243;p33"/>
          <p:cNvSpPr txBox="1">
            <a:spLocks noGrp="1"/>
          </p:cNvSpPr>
          <p:nvPr>
            <p:ph type="sldNum" idx="12"/>
          </p:nvPr>
        </p:nvSpPr>
        <p:spPr>
          <a:xfrm>
            <a:off x="6002768" y="6518672"/>
            <a:ext cx="198371" cy="151484"/>
          </a:xfrm>
          <a:prstGeom prst="rect">
            <a:avLst/>
          </a:prstGeom>
          <a:noFill/>
          <a:ln>
            <a:noFill/>
          </a:ln>
        </p:spPr>
        <p:txBody>
          <a:bodyPr spcFirstLastPara="1" wrap="square" lIns="0" tIns="0" rIns="0" bIns="0" anchor="t" anchorCtr="0">
            <a:noAutofit/>
          </a:bodyPr>
          <a:lstStyle>
            <a:lvl1pPr marL="0" marR="0" lvl="0"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1pPr>
            <a:lvl2pPr marL="0" marR="0" lvl="1"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2pPr>
            <a:lvl3pPr marL="0" marR="0" lvl="2"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3pPr>
            <a:lvl4pPr marL="0" marR="0" lvl="3"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4pPr>
            <a:lvl5pPr marL="0" marR="0" lvl="4"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5pPr>
            <a:lvl6pPr marL="0" marR="0" lvl="5"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6pPr>
            <a:lvl7pPr marL="0" marR="0" lvl="6"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7pPr>
            <a:lvl8pPr marL="0" marR="0" lvl="7"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8pPr>
            <a:lvl9pPr marL="0" marR="0" lvl="8" indent="0" algn="ctr">
              <a:lnSpc>
                <a:spcPct val="100000"/>
              </a:lnSpc>
              <a:spcBef>
                <a:spcPts val="0"/>
              </a:spcBef>
              <a:spcAft>
                <a:spcPts val="0"/>
              </a:spcAft>
              <a:buClr>
                <a:srgbClr val="B0262F"/>
              </a:buClr>
              <a:buSzPts val="1400"/>
              <a:buFont typeface="Avenir"/>
              <a:buNone/>
              <a:defRPr sz="984" b="1" i="0" u="none" strike="noStrike" cap="none">
                <a:solidFill>
                  <a:srgbClr val="B0262F"/>
                </a:solidFill>
                <a:latin typeface="Avenir"/>
                <a:ea typeface="Avenir"/>
                <a:cs typeface="Avenir"/>
                <a:sym typeface="Avenir"/>
              </a:defRPr>
            </a:lvl9pPr>
          </a:lstStyle>
          <a:p>
            <a:fld id="{00000000-1234-1234-1234-123412341234}" type="slidenum">
              <a:rPr lang="en-US" smtClean="0"/>
              <a:pPr/>
              <a:t>‹#›</a:t>
            </a:fld>
            <a:endParaRPr lang="en-US"/>
          </a:p>
        </p:txBody>
      </p:sp>
      <p:sp>
        <p:nvSpPr>
          <p:cNvPr id="244" name="Google Shape;244;p33"/>
          <p:cNvSpPr txBox="1">
            <a:spLocks noGrp="1"/>
          </p:cNvSpPr>
          <p:nvPr>
            <p:ph type="body" idx="1"/>
          </p:nvPr>
        </p:nvSpPr>
        <p:spPr>
          <a:xfrm rot="-5400000" flipH="1">
            <a:off x="1065282" y="6216485"/>
            <a:ext cx="927614" cy="380947"/>
          </a:xfrm>
          <a:prstGeom prst="rect">
            <a:avLst/>
          </a:prstGeom>
          <a:noFill/>
          <a:ln w="25400" cap="flat" cmpd="sng">
            <a:solidFill>
              <a:srgbClr val="B0262F"/>
            </a:solidFill>
            <a:prstDash val="solid"/>
            <a:round/>
            <a:headEnd type="none" w="sm" len="sm"/>
            <a:tailEnd type="none" w="sm" len="sm"/>
          </a:ln>
        </p:spPr>
        <p:txBody>
          <a:bodyPr spcFirstLastPara="1" wrap="square" lIns="50800" tIns="50800" rIns="50800" bIns="50800" anchor="ctr" anchorCtr="0">
            <a:noAutofit/>
          </a:bodyPr>
          <a:lstStyle>
            <a:lvl1pPr marL="321457" lvl="0" indent="-160729" algn="l">
              <a:lnSpc>
                <a:spcPct val="110000"/>
              </a:lnSpc>
              <a:spcBef>
                <a:spcPts val="1828"/>
              </a:spcBef>
              <a:spcAft>
                <a:spcPts val="0"/>
              </a:spcAft>
              <a:buClr>
                <a:srgbClr val="000000"/>
              </a:buClr>
              <a:buSzPts val="2250"/>
              <a:buNone/>
              <a:defRPr/>
            </a:lvl1pPr>
            <a:lvl2pPr marL="642915" lvl="1" indent="-160729" algn="l">
              <a:lnSpc>
                <a:spcPct val="110000"/>
              </a:lnSpc>
              <a:spcBef>
                <a:spcPts val="1828"/>
              </a:spcBef>
              <a:spcAft>
                <a:spcPts val="0"/>
              </a:spcAft>
              <a:buClr>
                <a:srgbClr val="000000"/>
              </a:buClr>
              <a:buSzPts val="2250"/>
              <a:buNone/>
              <a:defRPr/>
            </a:lvl2pPr>
            <a:lvl3pPr marL="964372" lvl="2" indent="-160729" algn="l">
              <a:lnSpc>
                <a:spcPct val="110000"/>
              </a:lnSpc>
              <a:spcBef>
                <a:spcPts val="1828"/>
              </a:spcBef>
              <a:spcAft>
                <a:spcPts val="0"/>
              </a:spcAft>
              <a:buClr>
                <a:srgbClr val="000000"/>
              </a:buClr>
              <a:buSzPts val="2250"/>
              <a:buNone/>
              <a:defRPr/>
            </a:lvl3pPr>
            <a:lvl4pPr marL="1285829" lvl="3" indent="-160729" algn="l">
              <a:lnSpc>
                <a:spcPct val="110000"/>
              </a:lnSpc>
              <a:spcBef>
                <a:spcPts val="1828"/>
              </a:spcBef>
              <a:spcAft>
                <a:spcPts val="0"/>
              </a:spcAft>
              <a:buClr>
                <a:srgbClr val="000000"/>
              </a:buClr>
              <a:buSzPts val="2250"/>
              <a:buNone/>
              <a:defRPr/>
            </a:lvl4pPr>
            <a:lvl5pPr marL="1607287" lvl="4" indent="-160729" algn="l">
              <a:lnSpc>
                <a:spcPct val="110000"/>
              </a:lnSpc>
              <a:spcBef>
                <a:spcPts val="1828"/>
              </a:spcBef>
              <a:spcAft>
                <a:spcPts val="0"/>
              </a:spcAft>
              <a:buClr>
                <a:srgbClr val="000000"/>
              </a:buClr>
              <a:buSzPts val="2250"/>
              <a:buNone/>
              <a:defRPr/>
            </a:lvl5pPr>
            <a:lvl6pPr marL="1928744" lvl="5" indent="-261184" algn="l">
              <a:lnSpc>
                <a:spcPct val="110000"/>
              </a:lnSpc>
              <a:spcBef>
                <a:spcPts val="1828"/>
              </a:spcBef>
              <a:spcAft>
                <a:spcPts val="0"/>
              </a:spcAft>
              <a:buClr>
                <a:srgbClr val="000000"/>
              </a:buClr>
              <a:buSzPts val="2250"/>
              <a:buChar char="•"/>
              <a:defRPr/>
            </a:lvl6pPr>
            <a:lvl7pPr marL="2250201" lvl="6" indent="-261184" algn="l">
              <a:lnSpc>
                <a:spcPct val="110000"/>
              </a:lnSpc>
              <a:spcBef>
                <a:spcPts val="1828"/>
              </a:spcBef>
              <a:spcAft>
                <a:spcPts val="0"/>
              </a:spcAft>
              <a:buClr>
                <a:srgbClr val="000000"/>
              </a:buClr>
              <a:buSzPts val="2250"/>
              <a:buChar char="•"/>
              <a:defRPr/>
            </a:lvl7pPr>
            <a:lvl8pPr marL="2571659" lvl="7" indent="-261184" algn="l">
              <a:lnSpc>
                <a:spcPct val="110000"/>
              </a:lnSpc>
              <a:spcBef>
                <a:spcPts val="1828"/>
              </a:spcBef>
              <a:spcAft>
                <a:spcPts val="0"/>
              </a:spcAft>
              <a:buClr>
                <a:srgbClr val="000000"/>
              </a:buClr>
              <a:buSzPts val="2250"/>
              <a:buChar char="•"/>
              <a:defRPr/>
            </a:lvl8pPr>
            <a:lvl9pPr marL="2893116" lvl="8" indent="-261184" algn="l">
              <a:lnSpc>
                <a:spcPct val="110000"/>
              </a:lnSpc>
              <a:spcBef>
                <a:spcPts val="1828"/>
              </a:spcBef>
              <a:spcAft>
                <a:spcPts val="0"/>
              </a:spcAft>
              <a:buClr>
                <a:srgbClr val="000000"/>
              </a:buClr>
              <a:buSzPts val="2250"/>
              <a:buChar char="•"/>
              <a:defRPr/>
            </a:lvl9pPr>
          </a:lstStyle>
          <a:p>
            <a:endParaRPr/>
          </a:p>
        </p:txBody>
      </p:sp>
      <p:pic>
        <p:nvPicPr>
          <p:cNvPr id="245" name="Google Shape;245;p33" descr="A close up of a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035" y="6444761"/>
            <a:ext cx="1047550" cy="225395"/>
          </a:xfrm>
          <a:prstGeom prst="rect">
            <a:avLst/>
          </a:prstGeom>
          <a:noFill/>
          <a:ln>
            <a:noFill/>
          </a:ln>
        </p:spPr>
      </p:pic>
    </p:spTree>
    <p:extLst>
      <p:ext uri="{BB962C8B-B14F-4D97-AF65-F5344CB8AC3E}">
        <p14:creationId xmlns:p14="http://schemas.microsoft.com/office/powerpoint/2010/main" val="214649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FBAC3B-B2B5-4723-8FFD-8D766598F6AA}"/>
              </a:ext>
            </a:extLst>
          </p:cNvPr>
          <p:cNvSpPr/>
          <p:nvPr userDrawn="1"/>
        </p:nvSpPr>
        <p:spPr>
          <a:xfrm flipH="1">
            <a:off x="325040" y="-70759"/>
            <a:ext cx="11890176" cy="1657810"/>
          </a:xfrm>
          <a:prstGeom prst="rect">
            <a:avLst/>
          </a:prstGeom>
          <a:solidFill>
            <a:srgbClr val="235FA3">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7589CA-160D-4B4E-B9EB-9B007247B278}"/>
              </a:ext>
            </a:extLst>
          </p:cNvPr>
          <p:cNvSpPr/>
          <p:nvPr userDrawn="1"/>
        </p:nvSpPr>
        <p:spPr>
          <a:xfrm flipH="1">
            <a:off x="-23220" y="208938"/>
            <a:ext cx="11605620" cy="1552957"/>
          </a:xfrm>
          <a:prstGeom prst="rect">
            <a:avLst/>
          </a:prstGeom>
          <a:solidFill>
            <a:srgbClr val="235FA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10735D6-3450-4D26-9408-71A4C27C791C}"/>
              </a:ext>
            </a:extLst>
          </p:cNvPr>
          <p:cNvSpPr>
            <a:spLocks noGrp="1"/>
          </p:cNvSpPr>
          <p:nvPr>
            <p:ph type="title"/>
          </p:nvPr>
        </p:nvSpPr>
        <p:spPr>
          <a:xfrm>
            <a:off x="838200" y="407757"/>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33294A1E-CFC3-4942-818F-0B13547B3D65}"/>
              </a:ext>
            </a:extLst>
          </p:cNvPr>
          <p:cNvSpPr>
            <a:spLocks noGrp="1"/>
          </p:cNvSpPr>
          <p:nvPr>
            <p:ph type="body" sz="quarter" idx="10"/>
          </p:nvPr>
        </p:nvSpPr>
        <p:spPr>
          <a:xfrm>
            <a:off x="847724" y="2162175"/>
            <a:ext cx="10515601" cy="4325938"/>
          </a:xfrm>
        </p:spPr>
        <p:txBody>
          <a:bodyPr/>
          <a:lstStyle>
            <a:lvl1pPr marL="0" indent="0">
              <a:lnSpc>
                <a:spcPct val="100000"/>
              </a:lnSpc>
              <a:spcBef>
                <a:spcPts val="1800"/>
              </a:spcBef>
              <a:buNone/>
              <a:defRPr>
                <a:solidFill>
                  <a:srgbClr val="235FA3"/>
                </a:solidFill>
              </a:defRPr>
            </a:lvl1pPr>
            <a:lvl2pPr marL="466725" indent="-203200">
              <a:tabLst/>
              <a:defRPr i="0">
                <a:solidFill>
                  <a:schemeClr val="tx1">
                    <a:lumMod val="75000"/>
                    <a:lumOff val="25000"/>
                  </a:schemeClr>
                </a:solidFill>
              </a:defRPr>
            </a:lvl2pPr>
            <a:lvl3pPr marL="923925" indent="-203200">
              <a:tabLst/>
              <a:defRPr i="0">
                <a:solidFill>
                  <a:schemeClr val="tx1">
                    <a:lumMod val="75000"/>
                    <a:lumOff val="25000"/>
                  </a:schemeClr>
                </a:solidFill>
              </a:defRPr>
            </a:lvl3pPr>
            <a:lvl4pPr>
              <a:defRPr i="0">
                <a:solidFill>
                  <a:schemeClr val="tx1">
                    <a:lumMod val="75000"/>
                    <a:lumOff val="25000"/>
                  </a:schemeClr>
                </a:solidFill>
              </a:defRPr>
            </a:lvl4pPr>
            <a:lvl5pPr>
              <a:defRPr i="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57;p8">
            <a:extLst>
              <a:ext uri="{FF2B5EF4-FFF2-40B4-BE49-F238E27FC236}">
                <a16:creationId xmlns:a16="http://schemas.microsoft.com/office/drawing/2014/main" id="{84BE6B0B-6281-C740-AC07-30A37156B5A3}"/>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Arial" panose="020B0604020202020204" pitchFamily="34" charset="0"/>
                <a:cs typeface="Arial" panose="020B0604020202020204" pitchFamily="34" charset="0"/>
              </a:rPr>
              <a:pPr/>
              <a:t>‹#›</a:t>
            </a:fld>
            <a:endParaRPr lang="en-US" sz="18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763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431B-CA1D-432D-9A07-3DFAC6207E6F}"/>
              </a:ext>
            </a:extLst>
          </p:cNvPr>
          <p:cNvSpPr>
            <a:spLocks noGrp="1"/>
          </p:cNvSpPr>
          <p:nvPr>
            <p:ph type="title" hasCustomPrompt="1"/>
          </p:nvPr>
        </p:nvSpPr>
        <p:spPr>
          <a:xfrm>
            <a:off x="847724" y="669925"/>
            <a:ext cx="5248276" cy="930275"/>
          </a:xfrm>
        </p:spPr>
        <p:txBody>
          <a:bodyPr>
            <a:normAutofit/>
          </a:bodyPr>
          <a:lstStyle>
            <a:lvl1pPr>
              <a:defRPr sz="4000">
                <a:solidFill>
                  <a:srgbClr val="9DCD65"/>
                </a:solidFill>
              </a:defRPr>
            </a:lvl1pPr>
          </a:lstStyle>
          <a:p>
            <a:r>
              <a:rPr lang="en-US"/>
              <a:t>Title</a:t>
            </a:r>
          </a:p>
        </p:txBody>
      </p:sp>
      <p:sp>
        <p:nvSpPr>
          <p:cNvPr id="6" name="Rectangle 5">
            <a:extLst>
              <a:ext uri="{FF2B5EF4-FFF2-40B4-BE49-F238E27FC236}">
                <a16:creationId xmlns:a16="http://schemas.microsoft.com/office/drawing/2014/main" id="{5B07971F-7C06-4F36-A0DE-95BB02FC296C}"/>
              </a:ext>
            </a:extLst>
          </p:cNvPr>
          <p:cNvSpPr/>
          <p:nvPr userDrawn="1"/>
        </p:nvSpPr>
        <p:spPr>
          <a:xfrm flipH="1">
            <a:off x="7315200" y="0"/>
            <a:ext cx="4876800" cy="6553200"/>
          </a:xfrm>
          <a:prstGeom prst="rect">
            <a:avLst/>
          </a:prstGeom>
          <a:solidFill>
            <a:srgbClr val="91AF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220273-3CEE-4A9C-89AB-6E928A97ADC8}"/>
              </a:ext>
            </a:extLst>
          </p:cNvPr>
          <p:cNvSpPr/>
          <p:nvPr userDrawn="1"/>
        </p:nvSpPr>
        <p:spPr>
          <a:xfrm flipH="1">
            <a:off x="6800849" y="457200"/>
            <a:ext cx="5066107" cy="6400799"/>
          </a:xfrm>
          <a:prstGeom prst="rect">
            <a:avLst/>
          </a:prstGeom>
          <a:solidFill>
            <a:srgbClr val="235FA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407E33-4696-4444-B703-73FA51AA3922}"/>
              </a:ext>
            </a:extLst>
          </p:cNvPr>
          <p:cNvSpPr/>
          <p:nvPr userDrawn="1"/>
        </p:nvSpPr>
        <p:spPr>
          <a:xfrm flipH="1">
            <a:off x="7315197" y="457200"/>
            <a:ext cx="4856560" cy="6400800"/>
          </a:xfrm>
          <a:prstGeom prst="rect">
            <a:avLst/>
          </a:prstGeom>
          <a:solidFill>
            <a:srgbClr val="23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F4CA2E80-4F72-437E-8B0C-841518001B84}"/>
              </a:ext>
            </a:extLst>
          </p:cNvPr>
          <p:cNvSpPr>
            <a:spLocks noGrp="1"/>
          </p:cNvSpPr>
          <p:nvPr>
            <p:ph sz="quarter" idx="11" hasCustomPrompt="1"/>
          </p:nvPr>
        </p:nvSpPr>
        <p:spPr>
          <a:xfrm>
            <a:off x="7772400" y="1133475"/>
            <a:ext cx="3733800" cy="4886325"/>
          </a:xfrm>
        </p:spPr>
        <p:txBody>
          <a:bodyPr/>
          <a:lstStyle>
            <a:lvl1pPr marL="0" indent="0">
              <a:lnSpc>
                <a:spcPct val="110000"/>
              </a:lnSpc>
              <a:buNone/>
              <a:defRPr>
                <a:solidFill>
                  <a:srgbClr val="9DCD65"/>
                </a:solidFill>
              </a:defRPr>
            </a:lvl1pPr>
            <a:lvl2pPr marL="461963" indent="-228600">
              <a:lnSpc>
                <a:spcPct val="110000"/>
              </a:lnSpc>
              <a:defRPr>
                <a:solidFill>
                  <a:srgbClr val="9DCD65"/>
                </a:solidFill>
              </a:defRPr>
            </a:lvl2pPr>
            <a:lvl3pPr>
              <a:defRPr>
                <a:solidFill>
                  <a:srgbClr val="9DCD65"/>
                </a:solidFill>
              </a:defRPr>
            </a:lvl3pPr>
            <a:lvl4pPr>
              <a:defRPr>
                <a:solidFill>
                  <a:srgbClr val="9DCD65"/>
                </a:solidFill>
              </a:defRPr>
            </a:lvl4pPr>
            <a:lvl5pPr>
              <a:defRPr>
                <a:solidFill>
                  <a:srgbClr val="9DCD65"/>
                </a:solidFill>
              </a:defRPr>
            </a:lvl5pPr>
          </a:lstStyle>
          <a:p>
            <a:pPr lvl="0"/>
            <a:r>
              <a:rPr lang="en-US"/>
              <a:t>Sidebar text</a:t>
            </a:r>
          </a:p>
          <a:p>
            <a:pPr lvl="1"/>
            <a:r>
              <a:rPr lang="en-US"/>
              <a:t>Second level</a:t>
            </a:r>
          </a:p>
        </p:txBody>
      </p:sp>
      <p:sp>
        <p:nvSpPr>
          <p:cNvPr id="17" name="Text Placeholder 16">
            <a:extLst>
              <a:ext uri="{FF2B5EF4-FFF2-40B4-BE49-F238E27FC236}">
                <a16:creationId xmlns:a16="http://schemas.microsoft.com/office/drawing/2014/main" id="{044CA59B-05ED-4A7C-9640-78CF822D470B}"/>
              </a:ext>
            </a:extLst>
          </p:cNvPr>
          <p:cNvSpPr>
            <a:spLocks noGrp="1"/>
          </p:cNvSpPr>
          <p:nvPr>
            <p:ph type="body" sz="quarter" idx="12" hasCustomPrompt="1"/>
          </p:nvPr>
        </p:nvSpPr>
        <p:spPr>
          <a:xfrm>
            <a:off x="847724" y="1600200"/>
            <a:ext cx="5257800" cy="4587875"/>
          </a:xfrm>
        </p:spPr>
        <p:txBody>
          <a:bodyPr>
            <a:normAutofit/>
          </a:bodyPr>
          <a:lstStyle>
            <a:lvl1pPr marL="0" indent="0">
              <a:buNone/>
              <a:defRPr sz="4000">
                <a:solidFill>
                  <a:srgbClr val="235FA3"/>
                </a:solidFill>
              </a:defRPr>
            </a:lvl1pPr>
          </a:lstStyle>
          <a:p>
            <a:pPr lvl="0"/>
            <a:r>
              <a:rPr lang="en-US"/>
              <a:t>Important text</a:t>
            </a:r>
          </a:p>
        </p:txBody>
      </p:sp>
      <p:sp>
        <p:nvSpPr>
          <p:cNvPr id="9" name="Google Shape;57;p8">
            <a:extLst>
              <a:ext uri="{FF2B5EF4-FFF2-40B4-BE49-F238E27FC236}">
                <a16:creationId xmlns:a16="http://schemas.microsoft.com/office/drawing/2014/main" id="{F19CF823-CCDB-174C-8031-9767AB0A7EBB}"/>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446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FBAC3B-B2B5-4723-8FFD-8D766598F6AA}"/>
              </a:ext>
            </a:extLst>
          </p:cNvPr>
          <p:cNvSpPr/>
          <p:nvPr userDrawn="1"/>
        </p:nvSpPr>
        <p:spPr>
          <a:xfrm flipH="1">
            <a:off x="325040" y="-70759"/>
            <a:ext cx="11890176" cy="1657810"/>
          </a:xfrm>
          <a:prstGeom prst="rect">
            <a:avLst/>
          </a:prstGeom>
          <a:solidFill>
            <a:srgbClr val="235FA3">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7589CA-160D-4B4E-B9EB-9B007247B278}"/>
              </a:ext>
            </a:extLst>
          </p:cNvPr>
          <p:cNvSpPr/>
          <p:nvPr userDrawn="1"/>
        </p:nvSpPr>
        <p:spPr>
          <a:xfrm flipH="1">
            <a:off x="-23220" y="208938"/>
            <a:ext cx="11605620" cy="1552957"/>
          </a:xfrm>
          <a:prstGeom prst="rect">
            <a:avLst/>
          </a:prstGeom>
          <a:solidFill>
            <a:srgbClr val="235FA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10735D6-3450-4D26-9408-71A4C27C791C}"/>
              </a:ext>
            </a:extLst>
          </p:cNvPr>
          <p:cNvSpPr>
            <a:spLocks noGrp="1"/>
          </p:cNvSpPr>
          <p:nvPr>
            <p:ph type="title"/>
          </p:nvPr>
        </p:nvSpPr>
        <p:spPr>
          <a:xfrm>
            <a:off x="838200" y="407757"/>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33294A1E-CFC3-4942-818F-0B13547B3D65}"/>
              </a:ext>
            </a:extLst>
          </p:cNvPr>
          <p:cNvSpPr>
            <a:spLocks noGrp="1"/>
          </p:cNvSpPr>
          <p:nvPr>
            <p:ph type="body" sz="quarter" idx="10"/>
          </p:nvPr>
        </p:nvSpPr>
        <p:spPr>
          <a:xfrm>
            <a:off x="847726" y="2162405"/>
            <a:ext cx="5067300" cy="4325938"/>
          </a:xfrm>
        </p:spPr>
        <p:txBody>
          <a:bodyPr/>
          <a:lstStyle>
            <a:lvl1pPr marL="0" indent="0">
              <a:buNone/>
              <a:defRPr>
                <a:solidFill>
                  <a:srgbClr val="235FA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1">
            <a:extLst>
              <a:ext uri="{FF2B5EF4-FFF2-40B4-BE49-F238E27FC236}">
                <a16:creationId xmlns:a16="http://schemas.microsoft.com/office/drawing/2014/main" id="{E20BB185-A0CE-4584-8B5D-BA014482FC3E}"/>
              </a:ext>
            </a:extLst>
          </p:cNvPr>
          <p:cNvSpPr>
            <a:spLocks noGrp="1"/>
          </p:cNvSpPr>
          <p:nvPr>
            <p:ph type="body" sz="quarter" idx="11"/>
          </p:nvPr>
        </p:nvSpPr>
        <p:spPr>
          <a:xfrm>
            <a:off x="6324600" y="2162405"/>
            <a:ext cx="5067300" cy="4325938"/>
          </a:xfrm>
        </p:spPr>
        <p:txBody>
          <a:bodyPr/>
          <a:lstStyle>
            <a:lvl1pPr marL="0" indent="0">
              <a:buNone/>
              <a:defRPr>
                <a:solidFill>
                  <a:srgbClr val="235FA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oogle Shape;57;p8">
            <a:extLst>
              <a:ext uri="{FF2B5EF4-FFF2-40B4-BE49-F238E27FC236}">
                <a16:creationId xmlns:a16="http://schemas.microsoft.com/office/drawing/2014/main" id="{46F702A1-E577-954C-8CC2-A388AC7C4058}"/>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Arial" panose="020B0604020202020204" pitchFamily="34" charset="0"/>
                <a:cs typeface="Arial" panose="020B0604020202020204" pitchFamily="34" charset="0"/>
              </a:rPr>
              <a:pPr/>
              <a:t>‹#›</a:t>
            </a:fld>
            <a:endParaRPr lang="en-US" sz="18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7827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07971F-7C06-4F36-A0DE-95BB02FC296C}"/>
              </a:ext>
            </a:extLst>
          </p:cNvPr>
          <p:cNvSpPr/>
          <p:nvPr userDrawn="1"/>
        </p:nvSpPr>
        <p:spPr>
          <a:xfrm flipH="1">
            <a:off x="304804" y="1"/>
            <a:ext cx="4876800" cy="6553200"/>
          </a:xfrm>
          <a:prstGeom prst="rect">
            <a:avLst/>
          </a:prstGeom>
          <a:solidFill>
            <a:srgbClr val="91AF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220273-3CEE-4A9C-89AB-6E928A97ADC8}"/>
              </a:ext>
            </a:extLst>
          </p:cNvPr>
          <p:cNvSpPr/>
          <p:nvPr userDrawn="1"/>
        </p:nvSpPr>
        <p:spPr>
          <a:xfrm flipH="1">
            <a:off x="0" y="457201"/>
            <a:ext cx="4856561" cy="6400799"/>
          </a:xfrm>
          <a:prstGeom prst="rect">
            <a:avLst/>
          </a:prstGeom>
          <a:solidFill>
            <a:srgbClr val="235FA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407E33-4696-4444-B703-73FA51AA3922}"/>
              </a:ext>
            </a:extLst>
          </p:cNvPr>
          <p:cNvSpPr/>
          <p:nvPr userDrawn="1"/>
        </p:nvSpPr>
        <p:spPr>
          <a:xfrm flipH="1">
            <a:off x="304803" y="457201"/>
            <a:ext cx="4551757" cy="6096000"/>
          </a:xfrm>
          <a:prstGeom prst="rect">
            <a:avLst/>
          </a:prstGeom>
          <a:solidFill>
            <a:srgbClr val="23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1431B-CA1D-432D-9A07-3DFAC6207E6F}"/>
              </a:ext>
            </a:extLst>
          </p:cNvPr>
          <p:cNvSpPr>
            <a:spLocks noGrp="1"/>
          </p:cNvSpPr>
          <p:nvPr>
            <p:ph type="title" hasCustomPrompt="1"/>
          </p:nvPr>
        </p:nvSpPr>
        <p:spPr>
          <a:xfrm>
            <a:off x="875705" y="1057276"/>
            <a:ext cx="3409951" cy="1914524"/>
          </a:xfrm>
        </p:spPr>
        <p:txBody>
          <a:bodyPr anchor="b">
            <a:normAutofit/>
          </a:bodyPr>
          <a:lstStyle>
            <a:lvl1pPr>
              <a:defRPr sz="5000">
                <a:solidFill>
                  <a:schemeClr val="bg1">
                    <a:lumMod val="95000"/>
                  </a:schemeClr>
                </a:solidFill>
              </a:defRPr>
            </a:lvl1pPr>
          </a:lstStyle>
          <a:p>
            <a:r>
              <a:rPr lang="en-US"/>
              <a:t>Title</a:t>
            </a:r>
          </a:p>
        </p:txBody>
      </p:sp>
      <p:sp>
        <p:nvSpPr>
          <p:cNvPr id="15" name="Content Placeholder 14">
            <a:extLst>
              <a:ext uri="{FF2B5EF4-FFF2-40B4-BE49-F238E27FC236}">
                <a16:creationId xmlns:a16="http://schemas.microsoft.com/office/drawing/2014/main" id="{F4CA2E80-4F72-437E-8B0C-841518001B84}"/>
              </a:ext>
            </a:extLst>
          </p:cNvPr>
          <p:cNvSpPr>
            <a:spLocks noGrp="1"/>
          </p:cNvSpPr>
          <p:nvPr>
            <p:ph sz="quarter" idx="11" hasCustomPrompt="1"/>
          </p:nvPr>
        </p:nvSpPr>
        <p:spPr>
          <a:xfrm>
            <a:off x="6096000" y="1057275"/>
            <a:ext cx="5410200" cy="4962525"/>
          </a:xfrm>
        </p:spPr>
        <p:txBody>
          <a:bodyPr>
            <a:normAutofit/>
          </a:bodyPr>
          <a:lstStyle>
            <a:lvl1pPr marL="0" indent="0">
              <a:lnSpc>
                <a:spcPct val="110000"/>
              </a:lnSpc>
              <a:buNone/>
              <a:defRPr sz="4000">
                <a:solidFill>
                  <a:srgbClr val="235FA3"/>
                </a:solidFill>
              </a:defRPr>
            </a:lvl1pPr>
            <a:lvl2pPr>
              <a:lnSpc>
                <a:spcPct val="110000"/>
              </a:lnSpc>
              <a:defRPr>
                <a:solidFill>
                  <a:srgbClr val="9DCD65"/>
                </a:solidFill>
              </a:defRPr>
            </a:lvl2pPr>
            <a:lvl3pPr>
              <a:defRPr>
                <a:solidFill>
                  <a:srgbClr val="9DCD65"/>
                </a:solidFill>
              </a:defRPr>
            </a:lvl3pPr>
            <a:lvl4pPr>
              <a:defRPr>
                <a:solidFill>
                  <a:srgbClr val="9DCD65"/>
                </a:solidFill>
              </a:defRPr>
            </a:lvl4pPr>
            <a:lvl5pPr>
              <a:defRPr>
                <a:solidFill>
                  <a:srgbClr val="9DCD65"/>
                </a:solidFill>
              </a:defRPr>
            </a:lvl5pPr>
          </a:lstStyle>
          <a:p>
            <a:pPr lvl="0"/>
            <a:r>
              <a:rPr lang="en-US"/>
              <a:t>Important Text</a:t>
            </a:r>
          </a:p>
        </p:txBody>
      </p:sp>
      <p:sp>
        <p:nvSpPr>
          <p:cNvPr id="4" name="Text Placeholder 3">
            <a:extLst>
              <a:ext uri="{FF2B5EF4-FFF2-40B4-BE49-F238E27FC236}">
                <a16:creationId xmlns:a16="http://schemas.microsoft.com/office/drawing/2014/main" id="{358412D1-FEA6-44C8-BC37-57673A548F95}"/>
              </a:ext>
            </a:extLst>
          </p:cNvPr>
          <p:cNvSpPr>
            <a:spLocks noGrp="1"/>
          </p:cNvSpPr>
          <p:nvPr>
            <p:ph type="body" sz="quarter" idx="12" hasCustomPrompt="1"/>
          </p:nvPr>
        </p:nvSpPr>
        <p:spPr>
          <a:xfrm>
            <a:off x="876300" y="3117850"/>
            <a:ext cx="3409950" cy="2901950"/>
          </a:xfrm>
        </p:spPr>
        <p:txBody>
          <a:bodyPr/>
          <a:lstStyle>
            <a:lvl1pPr marL="0" indent="0">
              <a:buNone/>
              <a:defRPr>
                <a:solidFill>
                  <a:srgbClr val="9DCD65"/>
                </a:solidFill>
              </a:defRPr>
            </a:lvl1pPr>
          </a:lstStyle>
          <a:p>
            <a:pPr lvl="0"/>
            <a:r>
              <a:rPr lang="en-US"/>
              <a:t>Subtitle</a:t>
            </a:r>
          </a:p>
        </p:txBody>
      </p:sp>
      <p:sp>
        <p:nvSpPr>
          <p:cNvPr id="9" name="Google Shape;57;p8">
            <a:extLst>
              <a:ext uri="{FF2B5EF4-FFF2-40B4-BE49-F238E27FC236}">
                <a16:creationId xmlns:a16="http://schemas.microsoft.com/office/drawing/2014/main" id="{903DC656-4A98-6F46-8206-5078F6EA26B0}"/>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Arial" panose="020B0604020202020204" pitchFamily="34" charset="0"/>
                <a:cs typeface="Arial" panose="020B0604020202020204" pitchFamily="34" charset="0"/>
              </a:rPr>
              <a:pPr/>
              <a:t>‹#›</a:t>
            </a:fld>
            <a:endParaRPr lang="en-US" sz="18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0609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D8BD707-D9CF-40AE-B4C6-C98DA3205C09}" type="datetimeFigureOut">
              <a:rPr lang="en-US" smtClean="0"/>
              <a:t>12/9/2021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58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Center" preserve="1">
  <p:cSld name="Section Title Slide">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5" name="Picture 4" descr="A close up of a screen&#10;&#10;Description automatically generated">
            <a:extLst>
              <a:ext uri="{FF2B5EF4-FFF2-40B4-BE49-F238E27FC236}">
                <a16:creationId xmlns:a16="http://schemas.microsoft.com/office/drawing/2014/main" id="{6191AF63-D0C7-2A47-85C9-31FD9EC5381D}"/>
              </a:ext>
            </a:extLst>
          </p:cNvPr>
          <p:cNvPicPr>
            <a:picLocks noChangeAspect="1"/>
          </p:cNvPicPr>
          <p:nvPr userDrawn="1"/>
        </p:nvPicPr>
        <p:blipFill rotWithShape="1">
          <a:blip r:embed="rId2" cstate="email">
            <a:alphaModFix amt="14000"/>
            <a:extLst>
              <a:ext uri="{BEBA8EAE-BF5A-486C-A8C5-ECC9F3942E4B}">
                <a14:imgProps xmlns:a14="http://schemas.microsoft.com/office/drawing/2010/main">
                  <a14:imgLayer r:embed="rId3">
                    <a14:imgEffect>
                      <a14:colorTemperature colorTemp="9976"/>
                    </a14:imgEffect>
                    <a14:imgEffect>
                      <a14:saturation sat="34000"/>
                    </a14:imgEffect>
                  </a14:imgLayer>
                </a14:imgProps>
              </a:ext>
              <a:ext uri="{28A0092B-C50C-407E-A947-70E740481C1C}">
                <a14:useLocalDpi xmlns:a14="http://schemas.microsoft.com/office/drawing/2010/main"/>
              </a:ext>
            </a:extLst>
          </a:blip>
          <a:srcRect/>
          <a:stretch/>
        </p:blipFill>
        <p:spPr>
          <a:xfrm>
            <a:off x="6805540" y="986118"/>
            <a:ext cx="5525673" cy="6272432"/>
          </a:xfrm>
          <a:prstGeom prst="rect">
            <a:avLst/>
          </a:prstGeom>
        </p:spPr>
      </p:pic>
      <p:sp>
        <p:nvSpPr>
          <p:cNvPr id="68" name="Google Shape;68;p10"/>
          <p:cNvSpPr txBox="1">
            <a:spLocks noGrp="1"/>
          </p:cNvSpPr>
          <p:nvPr>
            <p:ph type="title" hasCustomPrompt="1"/>
          </p:nvPr>
        </p:nvSpPr>
        <p:spPr>
          <a:xfrm>
            <a:off x="2829716" y="2336545"/>
            <a:ext cx="6923664" cy="218491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66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TITLE GOES </a:t>
            </a:r>
            <a:br>
              <a:rPr lang="en-US"/>
            </a:br>
            <a:r>
              <a:rPr lang="en-US"/>
              <a:t>RIGHT HERE</a:t>
            </a:r>
            <a:endParaRPr/>
          </a:p>
        </p:txBody>
      </p:sp>
      <p:pic>
        <p:nvPicPr>
          <p:cNvPr id="14" name="Picture 13" descr="A close up of a screen&#10;&#10;Description automatically generated">
            <a:extLst>
              <a:ext uri="{FF2B5EF4-FFF2-40B4-BE49-F238E27FC236}">
                <a16:creationId xmlns:a16="http://schemas.microsoft.com/office/drawing/2014/main" id="{C333874D-B348-5B4F-8F6C-1189BE4883AF}"/>
              </a:ext>
            </a:extLst>
          </p:cNvPr>
          <p:cNvPicPr>
            <a:picLocks noChangeAspect="1"/>
          </p:cNvPicPr>
          <p:nvPr userDrawn="1"/>
        </p:nvPicPr>
        <p:blipFill rotWithShape="1">
          <a:blip r:embed="rId4" cstate="email">
            <a:alphaModFix amt="14000"/>
            <a:extLst>
              <a:ext uri="{BEBA8EAE-BF5A-486C-A8C5-ECC9F3942E4B}">
                <a14:imgProps xmlns:a14="http://schemas.microsoft.com/office/drawing/2010/main">
                  <a14:imgLayer r:embed="rId5">
                    <a14:imgEffect>
                      <a14:colorTemperature colorTemp="9976"/>
                    </a14:imgEffect>
                    <a14:imgEffect>
                      <a14:saturation sat="34000"/>
                    </a14:imgEffect>
                  </a14:imgLayer>
                </a14:imgProps>
              </a:ext>
              <a:ext uri="{28A0092B-C50C-407E-A947-70E740481C1C}">
                <a14:useLocalDpi xmlns:a14="http://schemas.microsoft.com/office/drawing/2010/main"/>
              </a:ext>
            </a:extLst>
          </a:blip>
          <a:srcRect/>
          <a:stretch/>
        </p:blipFill>
        <p:spPr>
          <a:xfrm rot="10800000">
            <a:off x="-145072" y="-69239"/>
            <a:ext cx="2002332" cy="2184910"/>
          </a:xfrm>
          <a:prstGeom prst="rect">
            <a:avLst/>
          </a:prstGeom>
        </p:spPr>
      </p:pic>
      <p:sp>
        <p:nvSpPr>
          <p:cNvPr id="7" name="Google Shape;57;p8">
            <a:extLst>
              <a:ext uri="{FF2B5EF4-FFF2-40B4-BE49-F238E27FC236}">
                <a16:creationId xmlns:a16="http://schemas.microsoft.com/office/drawing/2014/main" id="{24A67865-051D-F645-AD36-CA43E3F232D7}"/>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923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F3FB-20BF-4E8C-9553-D0BA6BF59A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C5B411-6BCE-45EC-948C-02E30BBC64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862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enter" preserve="1" userDrawn="1">
  <p:cSld name="1_Title - Center">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5" name="Picture 4" descr="A close up of a screen&#10;&#10;Description automatically generated">
            <a:extLst>
              <a:ext uri="{FF2B5EF4-FFF2-40B4-BE49-F238E27FC236}">
                <a16:creationId xmlns:a16="http://schemas.microsoft.com/office/drawing/2014/main" id="{6191AF63-D0C7-2A47-85C9-31FD9EC5381D}"/>
              </a:ext>
            </a:extLst>
          </p:cNvPr>
          <p:cNvPicPr>
            <a:picLocks noChangeAspect="1"/>
          </p:cNvPicPr>
          <p:nvPr userDrawn="1"/>
        </p:nvPicPr>
        <p:blipFill rotWithShape="1">
          <a:blip r:embed="rId2" cstate="email">
            <a:alphaModFix amt="14000"/>
            <a:extLst>
              <a:ext uri="{BEBA8EAE-BF5A-486C-A8C5-ECC9F3942E4B}">
                <a14:imgProps xmlns:a14="http://schemas.microsoft.com/office/drawing/2010/main">
                  <a14:imgLayer r:embed="rId3">
                    <a14:imgEffect>
                      <a14:colorTemperature colorTemp="9976"/>
                    </a14:imgEffect>
                    <a14:imgEffect>
                      <a14:saturation sat="34000"/>
                    </a14:imgEffect>
                  </a14:imgLayer>
                </a14:imgProps>
              </a:ext>
              <a:ext uri="{28A0092B-C50C-407E-A947-70E740481C1C}">
                <a14:useLocalDpi xmlns:a14="http://schemas.microsoft.com/office/drawing/2010/main"/>
              </a:ext>
            </a:extLst>
          </a:blip>
          <a:srcRect/>
          <a:stretch/>
        </p:blipFill>
        <p:spPr>
          <a:xfrm>
            <a:off x="6805540" y="986118"/>
            <a:ext cx="5525673" cy="6272432"/>
          </a:xfrm>
          <a:prstGeom prst="rect">
            <a:avLst/>
          </a:prstGeom>
        </p:spPr>
      </p:pic>
      <p:sp>
        <p:nvSpPr>
          <p:cNvPr id="68" name="Google Shape;68;p10"/>
          <p:cNvSpPr txBox="1">
            <a:spLocks noGrp="1"/>
          </p:cNvSpPr>
          <p:nvPr>
            <p:ph type="title" hasCustomPrompt="1"/>
          </p:nvPr>
        </p:nvSpPr>
        <p:spPr>
          <a:xfrm>
            <a:off x="1363773" y="2010555"/>
            <a:ext cx="6923664" cy="171294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66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TITLE GOES </a:t>
            </a:r>
            <a:br>
              <a:rPr lang="en-US"/>
            </a:br>
            <a:r>
              <a:rPr lang="en-US"/>
              <a:t>RIGHT HERE</a:t>
            </a:r>
            <a:endParaRPr/>
          </a:p>
        </p:txBody>
      </p:sp>
      <p:pic>
        <p:nvPicPr>
          <p:cNvPr id="14" name="Picture 13" descr="A close up of a screen&#10;&#10;Description automatically generated">
            <a:extLst>
              <a:ext uri="{FF2B5EF4-FFF2-40B4-BE49-F238E27FC236}">
                <a16:creationId xmlns:a16="http://schemas.microsoft.com/office/drawing/2014/main" id="{C333874D-B348-5B4F-8F6C-1189BE4883AF}"/>
              </a:ext>
            </a:extLst>
          </p:cNvPr>
          <p:cNvPicPr>
            <a:picLocks noChangeAspect="1"/>
          </p:cNvPicPr>
          <p:nvPr userDrawn="1"/>
        </p:nvPicPr>
        <p:blipFill rotWithShape="1">
          <a:blip r:embed="rId4" cstate="email">
            <a:alphaModFix amt="14000"/>
            <a:extLst>
              <a:ext uri="{BEBA8EAE-BF5A-486C-A8C5-ECC9F3942E4B}">
                <a14:imgProps xmlns:a14="http://schemas.microsoft.com/office/drawing/2010/main">
                  <a14:imgLayer r:embed="rId5">
                    <a14:imgEffect>
                      <a14:colorTemperature colorTemp="9976"/>
                    </a14:imgEffect>
                    <a14:imgEffect>
                      <a14:saturation sat="34000"/>
                    </a14:imgEffect>
                  </a14:imgLayer>
                </a14:imgProps>
              </a:ext>
              <a:ext uri="{28A0092B-C50C-407E-A947-70E740481C1C}">
                <a14:useLocalDpi xmlns:a14="http://schemas.microsoft.com/office/drawing/2010/main"/>
              </a:ext>
            </a:extLst>
          </a:blip>
          <a:srcRect/>
          <a:stretch/>
        </p:blipFill>
        <p:spPr>
          <a:xfrm rot="10800000">
            <a:off x="-145072" y="-69239"/>
            <a:ext cx="2002332" cy="2184910"/>
          </a:xfrm>
          <a:prstGeom prst="rect">
            <a:avLst/>
          </a:prstGeom>
        </p:spPr>
      </p:pic>
      <p:sp>
        <p:nvSpPr>
          <p:cNvPr id="7" name="Google Shape;57;p8">
            <a:extLst>
              <a:ext uri="{FF2B5EF4-FFF2-40B4-BE49-F238E27FC236}">
                <a16:creationId xmlns:a16="http://schemas.microsoft.com/office/drawing/2014/main" id="{24A67865-051D-F645-AD36-CA43E3F232D7}"/>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E18738D-EB9E-824B-B9C4-F41873A92FFF}"/>
              </a:ext>
            </a:extLst>
          </p:cNvPr>
          <p:cNvSpPr>
            <a:spLocks noGrp="1"/>
          </p:cNvSpPr>
          <p:nvPr>
            <p:ph type="body" sz="quarter" idx="10" hasCustomPrompt="1"/>
          </p:nvPr>
        </p:nvSpPr>
        <p:spPr>
          <a:xfrm>
            <a:off x="1363663" y="3772660"/>
            <a:ext cx="6619875" cy="845609"/>
          </a:xfrm>
          <a:prstGeom prst="rect">
            <a:avLst/>
          </a:prstGeom>
        </p:spPr>
        <p:txBody>
          <a:bodyPr/>
          <a:lstStyle>
            <a:lvl1pPr marL="0" indent="0">
              <a:lnSpc>
                <a:spcPct val="150000"/>
              </a:lnSpc>
              <a:buNone/>
              <a:defRPr sz="1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Tree>
    <p:extLst>
      <p:ext uri="{BB962C8B-B14F-4D97-AF65-F5344CB8AC3E}">
        <p14:creationId xmlns:p14="http://schemas.microsoft.com/office/powerpoint/2010/main" val="156374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reserve="1">
  <p:cSld name="Section Title Slide 2">
    <p:spTree>
      <p:nvGrpSpPr>
        <p:cNvPr id="1" name="Shape 66"/>
        <p:cNvGrpSpPr/>
        <p:nvPr/>
      </p:nvGrpSpPr>
      <p:grpSpPr>
        <a:xfrm>
          <a:off x="0" y="0"/>
          <a:ext cx="0" cy="0"/>
          <a:chOff x="0" y="0"/>
          <a:chExt cx="0" cy="0"/>
        </a:xfrm>
      </p:grpSpPr>
      <p:pic>
        <p:nvPicPr>
          <p:cNvPr id="7" name="Picture 6">
            <a:extLst>
              <a:ext uri="{FF2B5EF4-FFF2-40B4-BE49-F238E27FC236}">
                <a16:creationId xmlns:a16="http://schemas.microsoft.com/office/drawing/2014/main" id="{CF6EFA3E-01EF-6341-8D08-56A0C5A7CF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5072" y="1"/>
            <a:ext cx="12476283" cy="6858000"/>
          </a:xfrm>
          <a:prstGeom prst="rect">
            <a:avLst/>
          </a:prstGeom>
        </p:spPr>
      </p:pic>
      <p:pic>
        <p:nvPicPr>
          <p:cNvPr id="4" name="Picture 3" descr="A picture containing computer&#10;&#10;Description automatically generated">
            <a:extLst>
              <a:ext uri="{FF2B5EF4-FFF2-40B4-BE49-F238E27FC236}">
                <a16:creationId xmlns:a16="http://schemas.microsoft.com/office/drawing/2014/main" id="{24F9F5CF-DB77-7E4A-A034-E01D96C3D540}"/>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saturation sat="176000"/>
                    </a14:imgEffect>
                  </a14:imgLayer>
                </a14:imgProps>
              </a:ext>
              <a:ext uri="{28A0092B-C50C-407E-A947-70E740481C1C}">
                <a14:useLocalDpi xmlns:a14="http://schemas.microsoft.com/office/drawing/2010/main"/>
              </a:ext>
            </a:extLst>
          </a:blip>
          <a:srcRect/>
          <a:stretch/>
        </p:blipFill>
        <p:spPr>
          <a:xfrm>
            <a:off x="9722498" y="4443908"/>
            <a:ext cx="2608715" cy="2414092"/>
          </a:xfrm>
          <a:prstGeom prst="rect">
            <a:avLst/>
          </a:prstGeom>
        </p:spPr>
      </p:pic>
      <p:sp>
        <p:nvSpPr>
          <p:cNvPr id="68" name="Google Shape;68;p10"/>
          <p:cNvSpPr txBox="1">
            <a:spLocks noGrp="1"/>
          </p:cNvSpPr>
          <p:nvPr>
            <p:ph type="title" hasCustomPrompt="1"/>
          </p:nvPr>
        </p:nvSpPr>
        <p:spPr>
          <a:xfrm>
            <a:off x="1187182" y="1859319"/>
            <a:ext cx="6579279" cy="2380172"/>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54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Click to edit </a:t>
            </a:r>
            <a:br>
              <a:rPr lang="en-US"/>
            </a:br>
            <a:r>
              <a:rPr lang="en-US"/>
              <a:t>Master title style</a:t>
            </a:r>
            <a:endParaRPr/>
          </a:p>
        </p:txBody>
      </p:sp>
      <p:sp>
        <p:nvSpPr>
          <p:cNvPr id="6" name="Google Shape;57;p8">
            <a:extLst>
              <a:ext uri="{FF2B5EF4-FFF2-40B4-BE49-F238E27FC236}">
                <a16:creationId xmlns:a16="http://schemas.microsoft.com/office/drawing/2014/main" id="{DF99B338-E1CD-A244-9F42-1BA70F6ED2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2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10" name="Title 1"/>
          <p:cNvSpPr>
            <a:spLocks noGrp="1"/>
          </p:cNvSpPr>
          <p:nvPr>
            <p:ph type="title" hasCustomPrompt="1"/>
          </p:nvPr>
        </p:nvSpPr>
        <p:spPr>
          <a:xfrm>
            <a:off x="892356" y="1159074"/>
            <a:ext cx="4488661" cy="737967"/>
          </a:xfrm>
          <a:prstGeom prst="rect">
            <a:avLst/>
          </a:prstGeom>
        </p:spPr>
        <p:txBody>
          <a:bodyPr/>
          <a:lstStyle>
            <a:lvl1pPr>
              <a:defRPr>
                <a:solidFill>
                  <a:schemeClr val="accent3"/>
                </a:solidFill>
              </a:defRPr>
            </a:lvl1pPr>
          </a:lstStyle>
          <a:p>
            <a:r>
              <a:rPr lang="en-US"/>
              <a:t>Headline Here</a:t>
            </a:r>
          </a:p>
        </p:txBody>
      </p:sp>
      <p:sp>
        <p:nvSpPr>
          <p:cNvPr id="7" name="Google Shape;57;p8">
            <a:extLst>
              <a:ext uri="{FF2B5EF4-FFF2-40B4-BE49-F238E27FC236}">
                <a16:creationId xmlns:a16="http://schemas.microsoft.com/office/drawing/2014/main" id="{6847547D-C4A0-B24D-8476-0CD442CA75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Glober SemiBold" pitchFamily="2" charset="77"/>
              </a:rPr>
              <a:pPr/>
              <a:t>‹#›</a:t>
            </a:fld>
            <a:endParaRPr lang="en-US" sz="1800" b="1" i="0">
              <a:solidFill>
                <a:schemeClr val="tx1"/>
              </a:solidFill>
              <a:latin typeface="Glober SemiBold" pitchFamily="2" charset="77"/>
            </a:endParaRPr>
          </a:p>
        </p:txBody>
      </p:sp>
      <p:sp>
        <p:nvSpPr>
          <p:cNvPr id="8" name="TextBox 7">
            <a:extLst>
              <a:ext uri="{FF2B5EF4-FFF2-40B4-BE49-F238E27FC236}">
                <a16:creationId xmlns:a16="http://schemas.microsoft.com/office/drawing/2014/main" id="{832F08E4-FE46-D748-9C23-372129EFC246}"/>
              </a:ext>
            </a:extLst>
          </p:cNvPr>
          <p:cNvSpPr txBox="1"/>
          <p:nvPr userDrawn="1"/>
        </p:nvSpPr>
        <p:spPr>
          <a:xfrm>
            <a:off x="779136" y="6346097"/>
            <a:ext cx="4356438" cy="295098"/>
          </a:xfrm>
          <a:prstGeom prst="rect">
            <a:avLst/>
          </a:prstGeom>
          <a:noFill/>
        </p:spPr>
        <p:txBody>
          <a:bodyPr wrap="square" lIns="0" tIns="0" rIns="0" bIns="0" rtlCol="0">
            <a:noAutofit/>
          </a:bodyPr>
          <a:lstStyle/>
          <a:p>
            <a:r>
              <a:rPr lang="en-US" sz="1600" b="1" i="0">
                <a:solidFill>
                  <a:schemeClr val="tx1"/>
                </a:solidFill>
                <a:latin typeface="Glober SemiBold" pitchFamily="2" charset="77"/>
                <a:cs typeface="Calibri" panose="020F0502020204030204" pitchFamily="34" charset="0"/>
              </a:rPr>
              <a:t>MOVING EVERY LIFE FORWARD</a:t>
            </a:r>
          </a:p>
        </p:txBody>
      </p:sp>
      <p:pic>
        <p:nvPicPr>
          <p:cNvPr id="9" name="Picture 8" descr="A picture containing shirt&#10;&#10;Description automatically generated">
            <a:extLst>
              <a:ext uri="{FF2B5EF4-FFF2-40B4-BE49-F238E27FC236}">
                <a16:creationId xmlns:a16="http://schemas.microsoft.com/office/drawing/2014/main" id="{00629EC6-528E-B142-863C-E21E24F4DA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440" y="5960700"/>
            <a:ext cx="615156" cy="615156"/>
          </a:xfrm>
          <a:prstGeom prst="rect">
            <a:avLst/>
          </a:prstGeom>
        </p:spPr>
      </p:pic>
      <p:sp>
        <p:nvSpPr>
          <p:cNvPr id="3" name="Text Placeholder 2">
            <a:extLst>
              <a:ext uri="{FF2B5EF4-FFF2-40B4-BE49-F238E27FC236}">
                <a16:creationId xmlns:a16="http://schemas.microsoft.com/office/drawing/2014/main" id="{0B6CB575-C12B-B544-A60F-899BB6F344C7}"/>
              </a:ext>
            </a:extLst>
          </p:cNvPr>
          <p:cNvSpPr>
            <a:spLocks noGrp="1"/>
          </p:cNvSpPr>
          <p:nvPr>
            <p:ph type="body" sz="quarter" idx="11" hasCustomPrompt="1"/>
          </p:nvPr>
        </p:nvSpPr>
        <p:spPr>
          <a:xfrm>
            <a:off x="892356" y="1921352"/>
            <a:ext cx="5203644" cy="1340464"/>
          </a:xfrm>
          <a:prstGeom prst="rect">
            <a:avLst/>
          </a:prstGeom>
        </p:spPr>
        <p:txBody>
          <a:bodyPr/>
          <a:lstStyle>
            <a:lvl1pPr marL="0" indent="0">
              <a:lnSpc>
                <a:spcPct val="100000"/>
              </a:lnSpc>
              <a:buNone/>
              <a:defRPr lang="en-US" sz="1600" b="0" i="0" smtClean="0">
                <a:effectLst/>
              </a:defRPr>
            </a:lvl1pPr>
            <a:lvl2pPr>
              <a:buNone/>
              <a:defRPr>
                <a:latin typeface="Arial" panose="020B0604020202020204" pitchFamily="34" charset="0"/>
                <a:cs typeface="Arial" panose="020B0604020202020204" pitchFamily="34" charset="0"/>
              </a:defRPr>
            </a:lvl2pPr>
            <a:lvl3pPr>
              <a:buNone/>
              <a:defRPr>
                <a:latin typeface="Arial" panose="020B0604020202020204" pitchFamily="34" charset="0"/>
                <a:cs typeface="Arial" panose="020B0604020202020204" pitchFamily="34" charset="0"/>
              </a:defRPr>
            </a:lvl3pPr>
            <a:lvl4pPr>
              <a:buNone/>
              <a:defRPr>
                <a:latin typeface="Arial" panose="020B0604020202020204" pitchFamily="34" charset="0"/>
                <a:cs typeface="Arial" panose="020B0604020202020204" pitchFamily="34" charset="0"/>
              </a:defRPr>
            </a:lvl4pPr>
            <a:lvl5pPr>
              <a:buNone/>
              <a:defRPr>
                <a:latin typeface="Arial" panose="020B0604020202020204" pitchFamily="34" charset="0"/>
                <a:cs typeface="Arial" panose="020B0604020202020204" pitchFamily="34" charset="0"/>
              </a:defRPr>
            </a:lvl5pPr>
          </a:lstStyle>
          <a:p>
            <a:pPr lvl="0"/>
            <a:r>
              <a:rPr lang="en-US" b="0" i="0">
                <a:solidFill>
                  <a:srgbClr val="7B8898"/>
                </a:solidFill>
                <a:effectLst/>
                <a:latin typeface="Mercury SSm A"/>
              </a:rPr>
              <a:t>Lorem ipsum dolor sit </a:t>
            </a:r>
            <a:r>
              <a:rPr lang="en-US" b="0" i="0" err="1">
                <a:solidFill>
                  <a:srgbClr val="7B8898"/>
                </a:solidFill>
                <a:effectLst/>
                <a:latin typeface="Mercury SSm A"/>
              </a:rPr>
              <a:t>amet</a:t>
            </a:r>
            <a:r>
              <a:rPr lang="en-US" b="0" i="0">
                <a:solidFill>
                  <a:srgbClr val="7B8898"/>
                </a:solidFill>
                <a:effectLst/>
                <a:latin typeface="Mercury SSm A"/>
              </a:rPr>
              <a:t>, </a:t>
            </a:r>
            <a:r>
              <a:rPr lang="en-US" b="0" i="0" err="1">
                <a:solidFill>
                  <a:srgbClr val="7B8898"/>
                </a:solidFill>
                <a:effectLst/>
                <a:latin typeface="Mercury SSm A"/>
              </a:rPr>
              <a:t>consectetur</a:t>
            </a:r>
            <a:r>
              <a:rPr lang="en-US" b="0" i="0">
                <a:solidFill>
                  <a:srgbClr val="7B8898"/>
                </a:solidFill>
                <a:effectLst/>
                <a:latin typeface="Mercury SSm A"/>
              </a:rPr>
              <a:t> </a:t>
            </a:r>
            <a:r>
              <a:rPr lang="en-US" b="0" i="0" err="1">
                <a:solidFill>
                  <a:srgbClr val="7B8898"/>
                </a:solidFill>
                <a:effectLst/>
                <a:latin typeface="Mercury SSm A"/>
              </a:rPr>
              <a:t>adipiscing</a:t>
            </a:r>
            <a:r>
              <a:rPr lang="en-US" b="0" i="0">
                <a:solidFill>
                  <a:srgbClr val="7B8898"/>
                </a:solidFill>
                <a:effectLst/>
                <a:latin typeface="Mercury SSm A"/>
              </a:rPr>
              <a:t> </a:t>
            </a:r>
            <a:r>
              <a:rPr lang="en-US" b="0" i="0" err="1">
                <a:solidFill>
                  <a:srgbClr val="7B8898"/>
                </a:solidFill>
                <a:effectLst/>
                <a:latin typeface="Mercury SSm A"/>
              </a:rPr>
              <a:t>elit</a:t>
            </a:r>
            <a:r>
              <a:rPr lang="en-US" b="0" i="0">
                <a:solidFill>
                  <a:srgbClr val="7B8898"/>
                </a:solidFill>
                <a:effectLst/>
                <a:latin typeface="Mercury SSm A"/>
              </a:rPr>
              <a:t>, sed do </a:t>
            </a:r>
            <a:r>
              <a:rPr lang="en-US" b="0" i="0" err="1">
                <a:solidFill>
                  <a:srgbClr val="7B8898"/>
                </a:solidFill>
                <a:effectLst/>
                <a:latin typeface="Mercury SSm A"/>
              </a:rPr>
              <a:t>eiusmod</a:t>
            </a:r>
            <a:r>
              <a:rPr lang="en-US" b="0" i="0">
                <a:solidFill>
                  <a:srgbClr val="7B8898"/>
                </a:solidFill>
                <a:effectLst/>
                <a:latin typeface="Mercury SSm A"/>
              </a:rPr>
              <a:t> </a:t>
            </a:r>
            <a:r>
              <a:rPr lang="en-US" b="0" i="0" err="1">
                <a:solidFill>
                  <a:srgbClr val="7B8898"/>
                </a:solidFill>
                <a:effectLst/>
                <a:latin typeface="Mercury SSm A"/>
              </a:rPr>
              <a:t>tempor</a:t>
            </a:r>
            <a:r>
              <a:rPr lang="en-US" b="0" i="0">
                <a:solidFill>
                  <a:srgbClr val="7B8898"/>
                </a:solidFill>
                <a:effectLst/>
                <a:latin typeface="Mercury SSm A"/>
              </a:rPr>
              <a:t> </a:t>
            </a:r>
            <a:r>
              <a:rPr lang="en-US" b="0" i="0" err="1">
                <a:solidFill>
                  <a:srgbClr val="7B8898"/>
                </a:solidFill>
                <a:effectLst/>
                <a:latin typeface="Mercury SSm A"/>
              </a:rPr>
              <a:t>incididunt</a:t>
            </a:r>
            <a:r>
              <a:rPr lang="en-US" b="0" i="0">
                <a:solidFill>
                  <a:srgbClr val="7B8898"/>
                </a:solidFill>
                <a:effectLst/>
                <a:latin typeface="Mercury SSm A"/>
              </a:rPr>
              <a:t>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labore</a:t>
            </a:r>
            <a:r>
              <a:rPr lang="en-US" b="0" i="0">
                <a:solidFill>
                  <a:srgbClr val="7B8898"/>
                </a:solidFill>
                <a:effectLst/>
                <a:latin typeface="Mercury SSm A"/>
              </a:rPr>
              <a:t> et dolore magna </a:t>
            </a:r>
            <a:r>
              <a:rPr lang="en-US" b="0" i="0" err="1">
                <a:solidFill>
                  <a:srgbClr val="7B8898"/>
                </a:solidFill>
                <a:effectLst/>
                <a:latin typeface="Mercury SSm A"/>
              </a:rPr>
              <a:t>aliqua</a:t>
            </a:r>
            <a:r>
              <a:rPr lang="en-US" b="0" i="0">
                <a:solidFill>
                  <a:srgbClr val="7B8898"/>
                </a:solidFill>
                <a:effectLst/>
                <a:latin typeface="Mercury SSm A"/>
              </a:rPr>
              <a:t>. Ut </a:t>
            </a:r>
            <a:r>
              <a:rPr lang="en-US" b="0" i="0" err="1">
                <a:solidFill>
                  <a:srgbClr val="7B8898"/>
                </a:solidFill>
                <a:effectLst/>
                <a:latin typeface="Mercury SSm A"/>
              </a:rPr>
              <a:t>enim</a:t>
            </a:r>
            <a:r>
              <a:rPr lang="en-US" b="0" i="0">
                <a:solidFill>
                  <a:srgbClr val="7B8898"/>
                </a:solidFill>
                <a:effectLst/>
                <a:latin typeface="Mercury SSm A"/>
              </a:rPr>
              <a:t> ad minim </a:t>
            </a:r>
            <a:r>
              <a:rPr lang="en-US" b="0" i="0" err="1">
                <a:solidFill>
                  <a:srgbClr val="7B8898"/>
                </a:solidFill>
                <a:effectLst/>
                <a:latin typeface="Mercury SSm A"/>
              </a:rPr>
              <a:t>veniam</a:t>
            </a:r>
            <a:r>
              <a:rPr lang="en-US" b="0" i="0">
                <a:solidFill>
                  <a:srgbClr val="7B8898"/>
                </a:solidFill>
                <a:effectLst/>
                <a:latin typeface="Mercury SSm A"/>
              </a:rPr>
              <a:t>, </a:t>
            </a:r>
            <a:r>
              <a:rPr lang="en-US" b="0" i="0" err="1">
                <a:solidFill>
                  <a:srgbClr val="7B8898"/>
                </a:solidFill>
                <a:effectLst/>
                <a:latin typeface="Mercury SSm A"/>
              </a:rPr>
              <a:t>quis</a:t>
            </a:r>
            <a:r>
              <a:rPr lang="en-US" b="0" i="0">
                <a:solidFill>
                  <a:srgbClr val="7B8898"/>
                </a:solidFill>
                <a:effectLst/>
                <a:latin typeface="Mercury SSm A"/>
              </a:rPr>
              <a:t> </a:t>
            </a:r>
            <a:r>
              <a:rPr lang="en-US" b="0" i="0" err="1">
                <a:solidFill>
                  <a:srgbClr val="7B8898"/>
                </a:solidFill>
                <a:effectLst/>
                <a:latin typeface="Mercury SSm A"/>
              </a:rPr>
              <a:t>nostrud</a:t>
            </a:r>
            <a:r>
              <a:rPr lang="en-US" b="0" i="0">
                <a:solidFill>
                  <a:srgbClr val="7B8898"/>
                </a:solidFill>
                <a:effectLst/>
                <a:latin typeface="Mercury SSm A"/>
              </a:rPr>
              <a:t> exercitation </a:t>
            </a:r>
            <a:r>
              <a:rPr lang="en-US" b="0" i="0" err="1">
                <a:solidFill>
                  <a:srgbClr val="7B8898"/>
                </a:solidFill>
                <a:effectLst/>
                <a:latin typeface="Mercury SSm A"/>
              </a:rPr>
              <a:t>ullamco</a:t>
            </a:r>
            <a:r>
              <a:rPr lang="en-US" b="0" i="0">
                <a:solidFill>
                  <a:srgbClr val="7B8898"/>
                </a:solidFill>
                <a:effectLst/>
                <a:latin typeface="Mercury SSm A"/>
              </a:rPr>
              <a:t> </a:t>
            </a:r>
            <a:r>
              <a:rPr lang="en-US" b="0" i="0" err="1">
                <a:solidFill>
                  <a:srgbClr val="7B8898"/>
                </a:solidFill>
                <a:effectLst/>
                <a:latin typeface="Mercury SSm A"/>
              </a:rPr>
              <a:t>laboris</a:t>
            </a:r>
            <a:r>
              <a:rPr lang="en-US" b="0" i="0">
                <a:solidFill>
                  <a:srgbClr val="7B8898"/>
                </a:solidFill>
                <a:effectLst/>
                <a:latin typeface="Mercury SSm A"/>
              </a:rPr>
              <a:t> nisi </a:t>
            </a:r>
            <a:r>
              <a:rPr lang="en-US" b="0" i="0" err="1">
                <a:solidFill>
                  <a:srgbClr val="7B8898"/>
                </a:solidFill>
                <a:effectLst/>
                <a:latin typeface="Mercury SSm A"/>
              </a:rPr>
              <a:t>ut</a:t>
            </a:r>
            <a:r>
              <a:rPr lang="en-US" b="0" i="0">
                <a:solidFill>
                  <a:srgbClr val="7B8898"/>
                </a:solidFill>
                <a:effectLst/>
                <a:latin typeface="Mercury SSm A"/>
              </a:rPr>
              <a:t> </a:t>
            </a:r>
            <a:r>
              <a:rPr lang="en-US" b="0" i="0" err="1">
                <a:solidFill>
                  <a:srgbClr val="7B8898"/>
                </a:solidFill>
                <a:effectLst/>
                <a:latin typeface="Mercury SSm A"/>
              </a:rPr>
              <a:t>aliquip</a:t>
            </a:r>
            <a:r>
              <a:rPr lang="en-US" b="0" i="0">
                <a:solidFill>
                  <a:srgbClr val="7B8898"/>
                </a:solidFill>
                <a:effectLst/>
                <a:latin typeface="Mercury SSm A"/>
              </a:rPr>
              <a:t> ex </a:t>
            </a:r>
            <a:r>
              <a:rPr lang="en-US" b="0" i="0" err="1">
                <a:solidFill>
                  <a:srgbClr val="7B8898"/>
                </a:solidFill>
                <a:effectLst/>
                <a:latin typeface="Mercury SSm A"/>
              </a:rPr>
              <a:t>ea</a:t>
            </a:r>
            <a:r>
              <a:rPr lang="en-US" b="0" i="0">
                <a:solidFill>
                  <a:srgbClr val="7B8898"/>
                </a:solidFill>
                <a:effectLst/>
                <a:latin typeface="Mercury SSm A"/>
              </a:rPr>
              <a:t> </a:t>
            </a:r>
            <a:r>
              <a:rPr lang="en-US" b="0" i="0" err="1">
                <a:solidFill>
                  <a:srgbClr val="7B8898"/>
                </a:solidFill>
                <a:effectLst/>
                <a:latin typeface="Mercury SSm A"/>
              </a:rPr>
              <a:t>commodo</a:t>
            </a:r>
            <a:r>
              <a:rPr lang="en-US" b="0" i="0">
                <a:solidFill>
                  <a:srgbClr val="7B8898"/>
                </a:solidFill>
                <a:effectLst/>
                <a:latin typeface="Mercury SSm A"/>
              </a:rPr>
              <a:t> </a:t>
            </a:r>
            <a:r>
              <a:rPr lang="en-US" b="0" i="0" err="1">
                <a:solidFill>
                  <a:srgbClr val="7B8898"/>
                </a:solidFill>
                <a:effectLst/>
                <a:latin typeface="Mercury SSm A"/>
              </a:rPr>
              <a:t>consequat</a:t>
            </a:r>
            <a:r>
              <a:rPr lang="en-US" b="0" i="0">
                <a:solidFill>
                  <a:srgbClr val="7B8898"/>
                </a:solidFill>
                <a:effectLst/>
                <a:latin typeface="Mercury SSm A"/>
              </a:rPr>
              <a:t>. </a:t>
            </a:r>
            <a:endParaRPr lang="en-US"/>
          </a:p>
        </p:txBody>
      </p:sp>
      <p:sp>
        <p:nvSpPr>
          <p:cNvPr id="12" name="Text Placeholder 2">
            <a:extLst>
              <a:ext uri="{FF2B5EF4-FFF2-40B4-BE49-F238E27FC236}">
                <a16:creationId xmlns:a16="http://schemas.microsoft.com/office/drawing/2014/main" id="{976F4DD7-6F85-7448-8FE4-8A533E28ABEB}"/>
              </a:ext>
            </a:extLst>
          </p:cNvPr>
          <p:cNvSpPr>
            <a:spLocks noGrp="1"/>
          </p:cNvSpPr>
          <p:nvPr>
            <p:ph type="body" sz="quarter" idx="12" hasCustomPrompt="1"/>
          </p:nvPr>
        </p:nvSpPr>
        <p:spPr>
          <a:xfrm>
            <a:off x="892356" y="3395311"/>
            <a:ext cx="4488661" cy="2159328"/>
          </a:xfrm>
          <a:prstGeom prst="rect">
            <a:avLst/>
          </a:prstGeom>
        </p:spPr>
        <p:txBody>
          <a:bodyPr/>
          <a:lstStyle>
            <a:lvl1pPr marL="0" indent="0">
              <a:lnSpc>
                <a:spcPct val="100000"/>
              </a:lnSpc>
              <a:buFont typeface="Arial" panose="020B0604020202020204" pitchFamily="34" charset="0"/>
              <a:buChar char="•"/>
              <a:defRPr lang="en-US" sz="1600" b="0" i="0" smtClean="0">
                <a:effectLst/>
              </a:defRPr>
            </a:lvl1pPr>
            <a:lvl2pPr>
              <a:buNone/>
              <a:defRPr>
                <a:latin typeface="Arial" panose="020B0604020202020204" pitchFamily="34" charset="0"/>
                <a:cs typeface="Arial" panose="020B0604020202020204" pitchFamily="34" charset="0"/>
              </a:defRPr>
            </a:lvl2pPr>
            <a:lvl3pPr>
              <a:buNone/>
              <a:defRPr>
                <a:latin typeface="Arial" panose="020B0604020202020204" pitchFamily="34" charset="0"/>
                <a:cs typeface="Arial" panose="020B0604020202020204" pitchFamily="34" charset="0"/>
              </a:defRPr>
            </a:lvl3pPr>
            <a:lvl4pPr>
              <a:buNone/>
              <a:defRPr>
                <a:latin typeface="Arial" panose="020B0604020202020204" pitchFamily="34" charset="0"/>
                <a:cs typeface="Arial" panose="020B0604020202020204" pitchFamily="34" charset="0"/>
              </a:defRPr>
            </a:lvl4pPr>
            <a:lvl5pPr>
              <a:buNone/>
              <a:defRPr>
                <a:latin typeface="Arial" panose="020B0604020202020204" pitchFamily="34" charset="0"/>
                <a:cs typeface="Arial" panose="020B0604020202020204" pitchFamily="34" charset="0"/>
              </a:defRPr>
            </a:lvl5pPr>
          </a:lstStyle>
          <a:p>
            <a:pPr lvl="0"/>
            <a:r>
              <a:rPr lang="en-US" b="0" i="0">
                <a:solidFill>
                  <a:srgbClr val="7B8898"/>
                </a:solidFill>
                <a:effectLst/>
                <a:latin typeface="Mercury SSm A"/>
              </a:rPr>
              <a:t> Bullet 1</a:t>
            </a:r>
          </a:p>
          <a:p>
            <a:pPr lvl="0"/>
            <a:r>
              <a:rPr lang="en-US" b="0" i="0">
                <a:solidFill>
                  <a:srgbClr val="7B8898"/>
                </a:solidFill>
                <a:effectLst/>
                <a:latin typeface="Mercury SSm A"/>
              </a:rPr>
              <a:t> Bullet 2</a:t>
            </a:r>
          </a:p>
          <a:p>
            <a:pPr lvl="0"/>
            <a:r>
              <a:rPr lang="en-US" b="0" i="0">
                <a:solidFill>
                  <a:srgbClr val="7B8898"/>
                </a:solidFill>
                <a:effectLst/>
                <a:latin typeface="Mercury SSm A"/>
              </a:rPr>
              <a:t> Bullet 3</a:t>
            </a:r>
          </a:p>
          <a:p>
            <a:pPr lvl="0"/>
            <a:r>
              <a:rPr lang="en-US" b="0" i="0">
                <a:solidFill>
                  <a:srgbClr val="7B8898"/>
                </a:solidFill>
                <a:effectLst/>
                <a:latin typeface="Mercury SSm A"/>
              </a:rPr>
              <a:t> Bullet 4</a:t>
            </a:r>
          </a:p>
          <a:p>
            <a:pPr lvl="0"/>
            <a:r>
              <a:rPr lang="en-US" b="0" i="0">
                <a:solidFill>
                  <a:srgbClr val="7B8898"/>
                </a:solidFill>
                <a:effectLst/>
                <a:latin typeface="Mercury SSm A"/>
              </a:rPr>
              <a:t> Bullet 5</a:t>
            </a:r>
          </a:p>
          <a:p>
            <a:pPr lvl="0"/>
            <a:r>
              <a:rPr lang="en-US" b="0" i="0">
                <a:solidFill>
                  <a:srgbClr val="7B8898"/>
                </a:solidFill>
                <a:effectLst/>
                <a:latin typeface="Mercury SSm A"/>
              </a:rPr>
              <a:t> Bullet 6</a:t>
            </a:r>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2" name="Title 1"/>
          <p:cNvSpPr>
            <a:spLocks noGrp="1"/>
          </p:cNvSpPr>
          <p:nvPr>
            <p:ph type="title"/>
          </p:nvPr>
        </p:nvSpPr>
        <p:spPr>
          <a:xfrm>
            <a:off x="842976" y="1363382"/>
            <a:ext cx="10515600" cy="698203"/>
          </a:xfrm>
          <a:prstGeom prst="rect">
            <a:avLst/>
          </a:prstGeom>
        </p:spPr>
        <p:txBody>
          <a:bodyPr/>
          <a:lstStyle>
            <a:lvl1pPr>
              <a:defRPr b="1" i="0">
                <a:solidFill>
                  <a:schemeClr val="accent3"/>
                </a:solidFill>
                <a:latin typeface="Arial" panose="020B0604020202020204" pitchFamily="34" charset="0"/>
                <a:cs typeface="Arial" panose="020B0604020202020204" pitchFamily="34" charset="0"/>
              </a:defRPr>
            </a:lvl1pPr>
          </a:lstStyle>
          <a:p>
            <a:r>
              <a:rPr lang="en-US"/>
              <a:t>Click to edit Master title style</a:t>
            </a:r>
          </a:p>
        </p:txBody>
      </p:sp>
      <p:pic>
        <p:nvPicPr>
          <p:cNvPr id="14" name="Picture 13" descr="A picture containing shirt&#10;&#10;Description automatically generated">
            <a:extLst>
              <a:ext uri="{FF2B5EF4-FFF2-40B4-BE49-F238E27FC236}">
                <a16:creationId xmlns:a16="http://schemas.microsoft.com/office/drawing/2014/main" id="{09DB12D6-C4F8-C14C-9839-4FEDABB6A8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440" y="5960700"/>
            <a:ext cx="615156" cy="615156"/>
          </a:xfrm>
          <a:prstGeom prst="rect">
            <a:avLst/>
          </a:prstGeom>
        </p:spPr>
      </p:pic>
      <p:sp>
        <p:nvSpPr>
          <p:cNvPr id="6" name="TextBox 5">
            <a:extLst>
              <a:ext uri="{FF2B5EF4-FFF2-40B4-BE49-F238E27FC236}">
                <a16:creationId xmlns:a16="http://schemas.microsoft.com/office/drawing/2014/main" id="{12312E79-52EC-084E-A588-D56E80D9823E}"/>
              </a:ext>
            </a:extLst>
          </p:cNvPr>
          <p:cNvSpPr txBox="1"/>
          <p:nvPr userDrawn="1"/>
        </p:nvSpPr>
        <p:spPr>
          <a:xfrm>
            <a:off x="779136" y="6346097"/>
            <a:ext cx="4356438" cy="295098"/>
          </a:xfrm>
          <a:prstGeom prst="rect">
            <a:avLst/>
          </a:prstGeom>
          <a:noFill/>
        </p:spPr>
        <p:txBody>
          <a:bodyPr wrap="square" lIns="0" tIns="0" rIns="0" bIns="0" rtlCol="0">
            <a:noAutofit/>
          </a:bodyPr>
          <a:lstStyle/>
          <a:p>
            <a:r>
              <a:rPr lang="en-US" sz="1600" b="0" i="0">
                <a:solidFill>
                  <a:schemeClr val="accent1"/>
                </a:solidFill>
                <a:latin typeface="Arial" panose="020B0604020202020204" pitchFamily="34" charset="0"/>
                <a:cs typeface="Arial" panose="020B0604020202020204" pitchFamily="34" charset="0"/>
              </a:rPr>
              <a:t>MOVING EVERY LIFE FORWARD</a:t>
            </a:r>
          </a:p>
        </p:txBody>
      </p:sp>
      <p:sp>
        <p:nvSpPr>
          <p:cNvPr id="7" name="Google Shape;57;p8">
            <a:extLst>
              <a:ext uri="{FF2B5EF4-FFF2-40B4-BE49-F238E27FC236}">
                <a16:creationId xmlns:a16="http://schemas.microsoft.com/office/drawing/2014/main" id="{6BC8786F-8D48-894D-96B9-FE564B0C9824}"/>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Arial" panose="020B0604020202020204" pitchFamily="34" charset="0"/>
                <a:cs typeface="Arial" panose="020B0604020202020204" pitchFamily="34" charset="0"/>
              </a:rPr>
              <a:pPr/>
              <a:t>‹#›</a:t>
            </a:fld>
            <a:endParaRPr lang="en-US" sz="1800" b="1" i="0">
              <a:solidFill>
                <a:schemeClr val="tx1"/>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927641" y="2235200"/>
            <a:ext cx="10062092" cy="2760133"/>
          </a:xfrm>
          <a:prstGeom prst="rect">
            <a:avLst/>
          </a:prstGeom>
        </p:spPr>
        <p:txBody>
          <a:bodyPr vert="horz" wrap="square" lIns="0" tIns="0" rIns="0" bIns="0" anchor="t" anchorCtr="0"/>
          <a:lstStyle>
            <a:lvl1pPr marL="0" indent="0">
              <a:lnSpc>
                <a:spcPct val="150000"/>
              </a:lnSpc>
              <a:buNone/>
              <a:defRPr sz="22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provident.</a:t>
            </a:r>
          </a:p>
        </p:txBody>
      </p:sp>
    </p:spTree>
    <p:extLst>
      <p:ext uri="{BB962C8B-B14F-4D97-AF65-F5344CB8AC3E}">
        <p14:creationId xmlns:p14="http://schemas.microsoft.com/office/powerpoint/2010/main" val="2774960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pic>
        <p:nvPicPr>
          <p:cNvPr id="14" name="Picture 13" descr="A picture containing shirt&#10;&#10;Description automatically generated">
            <a:extLst>
              <a:ext uri="{FF2B5EF4-FFF2-40B4-BE49-F238E27FC236}">
                <a16:creationId xmlns:a16="http://schemas.microsoft.com/office/drawing/2014/main" id="{09DB12D6-C4F8-C14C-9839-4FEDABB6A8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440" y="5960700"/>
            <a:ext cx="615156" cy="615156"/>
          </a:xfrm>
          <a:prstGeom prst="rect">
            <a:avLst/>
          </a:prstGeom>
        </p:spPr>
      </p:pic>
      <p:sp>
        <p:nvSpPr>
          <p:cNvPr id="6" name="TextBox 5">
            <a:extLst>
              <a:ext uri="{FF2B5EF4-FFF2-40B4-BE49-F238E27FC236}">
                <a16:creationId xmlns:a16="http://schemas.microsoft.com/office/drawing/2014/main" id="{12312E79-52EC-084E-A588-D56E80D9823E}"/>
              </a:ext>
            </a:extLst>
          </p:cNvPr>
          <p:cNvSpPr txBox="1"/>
          <p:nvPr userDrawn="1"/>
        </p:nvSpPr>
        <p:spPr>
          <a:xfrm>
            <a:off x="779136" y="6346097"/>
            <a:ext cx="4356438" cy="295098"/>
          </a:xfrm>
          <a:prstGeom prst="rect">
            <a:avLst/>
          </a:prstGeom>
          <a:noFill/>
        </p:spPr>
        <p:txBody>
          <a:bodyPr wrap="square" lIns="0" tIns="0" rIns="0" bIns="0" rtlCol="0">
            <a:noAutofit/>
          </a:bodyPr>
          <a:lstStyle/>
          <a:p>
            <a:r>
              <a:rPr lang="en-US" sz="1600" b="0" i="0">
                <a:solidFill>
                  <a:schemeClr val="accent1"/>
                </a:solidFill>
                <a:latin typeface="Arial" panose="020B0604020202020204" pitchFamily="34" charset="0"/>
                <a:cs typeface="Arial" panose="020B0604020202020204" pitchFamily="34" charset="0"/>
              </a:rPr>
              <a:t>MOVING EVERY LIFE FORWARD</a:t>
            </a:r>
          </a:p>
        </p:txBody>
      </p:sp>
      <p:sp>
        <p:nvSpPr>
          <p:cNvPr id="7" name="Google Shape;57;p8">
            <a:extLst>
              <a:ext uri="{FF2B5EF4-FFF2-40B4-BE49-F238E27FC236}">
                <a16:creationId xmlns:a16="http://schemas.microsoft.com/office/drawing/2014/main" id="{6BC8786F-8D48-894D-96B9-FE564B0C9824}"/>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Arial" panose="020B0604020202020204" pitchFamily="34" charset="0"/>
                <a:cs typeface="Arial" panose="020B0604020202020204" pitchFamily="34" charset="0"/>
              </a:rPr>
              <a:pPr/>
              <a:t>‹#›</a:t>
            </a:fld>
            <a:endParaRPr lang="en-US" sz="1800" b="1" i="0">
              <a:solidFill>
                <a:schemeClr val="tx1"/>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spTree>
    <p:extLst>
      <p:ext uri="{BB962C8B-B14F-4D97-AF65-F5344CB8AC3E}">
        <p14:creationId xmlns:p14="http://schemas.microsoft.com/office/powerpoint/2010/main" val="296121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Google Shape;57;p8">
            <a:extLst>
              <a:ext uri="{FF2B5EF4-FFF2-40B4-BE49-F238E27FC236}">
                <a16:creationId xmlns:a16="http://schemas.microsoft.com/office/drawing/2014/main" id="{5AB72F5E-F5F0-5148-9D85-3C1050B21374}"/>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Arial" panose="020B0604020202020204" pitchFamily="34" charset="0"/>
                <a:cs typeface="Arial" panose="020B0604020202020204" pitchFamily="34" charset="0"/>
              </a:rPr>
              <a:pPr/>
              <a:t>‹#›</a:t>
            </a:fld>
            <a:endParaRPr lang="en-US" sz="18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80829"/>
            <a:ext cx="12192000" cy="6938829"/>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71" name="Google Shape;71;p10"/>
          <p:cNvSpPr txBox="1">
            <a:spLocks noGrp="1"/>
          </p:cNvSpPr>
          <p:nvPr>
            <p:ph type="sldNum" idx="12"/>
          </p:nvPr>
        </p:nvSpPr>
        <p:spPr>
          <a:xfrm>
            <a:off x="11622005" y="6492210"/>
            <a:ext cx="412694" cy="210532"/>
          </a:xfrm>
          <a:prstGeom prst="rect">
            <a:avLst/>
          </a:prstGeom>
          <a:noFill/>
          <a:ln>
            <a:noFill/>
          </a:ln>
        </p:spPr>
        <p:txBody>
          <a:bodyPr spcFirstLastPara="1" wrap="square" lIns="0" tIns="0" rIns="0" bIns="0" anchor="t" anchorCtr="0">
            <a:noAutofit/>
          </a:bodyPr>
          <a:lstStyle>
            <a:lvl1pPr marL="0" marR="0" lvl="0"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2pPr>
            <a:lvl3pPr marL="0" marR="0" lvl="2"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3pPr>
            <a:lvl4pPr marL="0" marR="0" lvl="3"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4pPr>
            <a:lvl5pPr marL="0" marR="0" lvl="4"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5pPr>
            <a:lvl6pPr marL="0" marR="0" lvl="5"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6pPr>
            <a:lvl7pPr marL="0" marR="0" lvl="6"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7pPr>
            <a:lvl8pPr marL="0" marR="0" lvl="7"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8pPr>
            <a:lvl9pPr marL="0" marR="0" lvl="8" indent="0" algn="ctr">
              <a:lnSpc>
                <a:spcPct val="100000"/>
              </a:lnSpc>
              <a:spcBef>
                <a:spcPts val="0"/>
              </a:spcBef>
              <a:spcAft>
                <a:spcPts val="0"/>
              </a:spcAft>
              <a:buClr>
                <a:schemeClr val="lt1"/>
              </a:buClr>
              <a:buSzPts val="1400"/>
              <a:buFont typeface="Avenir"/>
              <a:buNone/>
              <a:defRPr sz="1313" b="1" i="0" u="none" strike="noStrike" cap="none">
                <a:solidFill>
                  <a:schemeClr val="lt1"/>
                </a:solidFill>
                <a:latin typeface="Avenir"/>
                <a:ea typeface="Avenir"/>
                <a:cs typeface="Avenir"/>
                <a:sym typeface="Avenir"/>
              </a:defRPr>
            </a:lvl9pPr>
          </a:lstStyle>
          <a:p>
            <a:fld id="{00000000-1234-1234-1234-123412341234}" type="slidenum">
              <a:rPr lang="en-US" smtClean="0"/>
              <a:pPr/>
              <a:t>‹#›</a:t>
            </a:fld>
            <a:endParaRPr lang="en-US"/>
          </a:p>
        </p:txBody>
      </p:sp>
      <p:pic>
        <p:nvPicPr>
          <p:cNvPr id="10" name="Picture 9" descr="A picture containing computer&#10;&#10;Description automatically generated">
            <a:extLst>
              <a:ext uri="{FF2B5EF4-FFF2-40B4-BE49-F238E27FC236}">
                <a16:creationId xmlns:a16="http://schemas.microsoft.com/office/drawing/2014/main" id="{05724448-5453-074B-B4DC-641002A63B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624959" y="4229971"/>
            <a:ext cx="2567041" cy="2651067"/>
          </a:xfrm>
          <a:prstGeom prst="rect">
            <a:avLst/>
          </a:prstGeom>
        </p:spPr>
      </p:pic>
      <p:sp>
        <p:nvSpPr>
          <p:cNvPr id="11" name="TextBox 10">
            <a:extLst>
              <a:ext uri="{FF2B5EF4-FFF2-40B4-BE49-F238E27FC236}">
                <a16:creationId xmlns:a16="http://schemas.microsoft.com/office/drawing/2014/main" id="{C19A9B0D-41E5-2547-96A3-CD880AA5B373}"/>
              </a:ext>
            </a:extLst>
          </p:cNvPr>
          <p:cNvSpPr txBox="1"/>
          <p:nvPr userDrawn="1"/>
        </p:nvSpPr>
        <p:spPr>
          <a:xfrm>
            <a:off x="779136" y="6346097"/>
            <a:ext cx="4356438" cy="295098"/>
          </a:xfrm>
          <a:prstGeom prst="rect">
            <a:avLst/>
          </a:prstGeom>
          <a:noFill/>
        </p:spPr>
        <p:txBody>
          <a:bodyPr wrap="square" lIns="0" tIns="0" rIns="0" bIns="0" rtlCol="0">
            <a:noAutofit/>
          </a:bodyPr>
          <a:lstStyle/>
          <a:p>
            <a:r>
              <a:rPr lang="en-US" sz="1600" b="0" i="0">
                <a:solidFill>
                  <a:schemeClr val="bg1"/>
                </a:solidFill>
                <a:latin typeface="Arial" panose="020B0604020202020204" pitchFamily="34" charset="0"/>
                <a:cs typeface="Arial" panose="020B0604020202020204" pitchFamily="34" charset="0"/>
              </a:rPr>
              <a:t>MOVING EVERY LIFE FORWARD</a:t>
            </a:r>
          </a:p>
        </p:txBody>
      </p:sp>
      <p:pic>
        <p:nvPicPr>
          <p:cNvPr id="12" name="Picture 11" descr="A picture containing shirt&#10;&#10;Description automatically generated">
            <a:extLst>
              <a:ext uri="{FF2B5EF4-FFF2-40B4-BE49-F238E27FC236}">
                <a16:creationId xmlns:a16="http://schemas.microsoft.com/office/drawing/2014/main" id="{83AD057D-5BC5-A540-A765-5F54637414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5440" y="5960700"/>
            <a:ext cx="615156" cy="615156"/>
          </a:xfrm>
          <a:prstGeom prst="rect">
            <a:avLst/>
          </a:prstGeom>
        </p:spPr>
      </p:pic>
      <p:sp>
        <p:nvSpPr>
          <p:cNvPr id="8" name="Google Shape;271;p37">
            <a:extLst>
              <a:ext uri="{FF2B5EF4-FFF2-40B4-BE49-F238E27FC236}">
                <a16:creationId xmlns:a16="http://schemas.microsoft.com/office/drawing/2014/main" id="{01D54ED2-95F4-1E4F-9668-45A9EC6FAA1A}"/>
              </a:ext>
            </a:extLst>
          </p:cNvPr>
          <p:cNvSpPr txBox="1">
            <a:spLocks/>
          </p:cNvSpPr>
          <p:nvPr userDrawn="1"/>
        </p:nvSpPr>
        <p:spPr>
          <a:xfrm>
            <a:off x="9932806" y="1394787"/>
            <a:ext cx="1513861" cy="3779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10000"/>
              </a:lnSpc>
              <a:spcBef>
                <a:spcPts val="2600"/>
              </a:spcBef>
              <a:spcAft>
                <a:spcPts val="0"/>
              </a:spcAft>
              <a:buClr>
                <a:srgbClr val="000000"/>
              </a:buClr>
              <a:buSzPts val="3250"/>
              <a:buFont typeface="Avenir"/>
              <a:buNone/>
              <a:defRPr sz="2600" b="0" i="0" u="none" strike="noStrike" cap="none">
                <a:solidFill>
                  <a:srgbClr val="000000"/>
                </a:solidFill>
                <a:latin typeface="Avenir"/>
                <a:ea typeface="Avenir"/>
                <a:cs typeface="Avenir"/>
                <a:sym typeface="Avenir"/>
              </a:defRPr>
            </a:lvl1pPr>
            <a:lvl2pPr marL="914400" marR="0" lvl="1" indent="-228600" algn="l" rtl="0">
              <a:lnSpc>
                <a:spcPct val="110000"/>
              </a:lnSpc>
              <a:spcBef>
                <a:spcPts val="2600"/>
              </a:spcBef>
              <a:spcAft>
                <a:spcPts val="0"/>
              </a:spcAft>
              <a:buClr>
                <a:srgbClr val="000000"/>
              </a:buClr>
              <a:buSzPts val="3250"/>
              <a:buFont typeface="Avenir"/>
              <a:buNone/>
              <a:defRPr sz="2600" b="0" i="0" u="none" strike="noStrike" cap="none">
                <a:solidFill>
                  <a:srgbClr val="000000"/>
                </a:solidFill>
                <a:latin typeface="Avenir"/>
                <a:ea typeface="Avenir"/>
                <a:cs typeface="Avenir"/>
                <a:sym typeface="Avenir"/>
              </a:defRPr>
            </a:lvl2pPr>
            <a:lvl3pPr marL="1371600" marR="0" lvl="2" indent="-228600" algn="l" rtl="0">
              <a:lnSpc>
                <a:spcPct val="110000"/>
              </a:lnSpc>
              <a:spcBef>
                <a:spcPts val="2600"/>
              </a:spcBef>
              <a:spcAft>
                <a:spcPts val="0"/>
              </a:spcAft>
              <a:buClr>
                <a:srgbClr val="000000"/>
              </a:buClr>
              <a:buSzPts val="3250"/>
              <a:buFont typeface="Avenir"/>
              <a:buNone/>
              <a:defRPr sz="2600" b="0" i="0" u="none" strike="noStrike" cap="none">
                <a:solidFill>
                  <a:srgbClr val="000000"/>
                </a:solidFill>
                <a:latin typeface="Avenir"/>
                <a:ea typeface="Avenir"/>
                <a:cs typeface="Avenir"/>
                <a:sym typeface="Avenir"/>
              </a:defRPr>
            </a:lvl3pPr>
            <a:lvl4pPr marL="1828800" marR="0" lvl="3" indent="-228600" algn="l" rtl="0">
              <a:lnSpc>
                <a:spcPct val="110000"/>
              </a:lnSpc>
              <a:spcBef>
                <a:spcPts val="2600"/>
              </a:spcBef>
              <a:spcAft>
                <a:spcPts val="0"/>
              </a:spcAft>
              <a:buClr>
                <a:srgbClr val="000000"/>
              </a:buClr>
              <a:buSzPts val="3250"/>
              <a:buFont typeface="Avenir"/>
              <a:buNone/>
              <a:defRPr sz="2600" b="0" i="0" u="none" strike="noStrike" cap="none">
                <a:solidFill>
                  <a:srgbClr val="000000"/>
                </a:solidFill>
                <a:latin typeface="Avenir"/>
                <a:ea typeface="Avenir"/>
                <a:cs typeface="Avenir"/>
                <a:sym typeface="Avenir"/>
              </a:defRPr>
            </a:lvl4pPr>
            <a:lvl5pPr marL="2286000" marR="0" lvl="4" indent="-228600" algn="l" rtl="0">
              <a:lnSpc>
                <a:spcPct val="110000"/>
              </a:lnSpc>
              <a:spcBef>
                <a:spcPts val="2600"/>
              </a:spcBef>
              <a:spcAft>
                <a:spcPts val="0"/>
              </a:spcAft>
              <a:buClr>
                <a:srgbClr val="000000"/>
              </a:buClr>
              <a:buSzPts val="3250"/>
              <a:buFont typeface="Avenir"/>
              <a:buNone/>
              <a:defRPr sz="2600" b="0" i="0" u="none" strike="noStrike" cap="none">
                <a:solidFill>
                  <a:srgbClr val="000000"/>
                </a:solidFill>
                <a:latin typeface="Avenir"/>
                <a:ea typeface="Avenir"/>
                <a:cs typeface="Avenir"/>
                <a:sym typeface="Avenir"/>
              </a:defRPr>
            </a:lvl5pPr>
            <a:lvl6pPr marL="2743200" marR="0" lvl="5" indent="-434975" algn="l" rtl="0">
              <a:lnSpc>
                <a:spcPct val="110000"/>
              </a:lnSpc>
              <a:spcBef>
                <a:spcPts val="2600"/>
              </a:spcBef>
              <a:spcAft>
                <a:spcPts val="0"/>
              </a:spcAft>
              <a:buClr>
                <a:srgbClr val="000000"/>
              </a:buClr>
              <a:buSzPts val="3250"/>
              <a:buFont typeface="Avenir"/>
              <a:buChar char="•"/>
              <a:defRPr sz="2600" b="0" i="0" u="none" strike="noStrike" cap="none">
                <a:solidFill>
                  <a:srgbClr val="000000"/>
                </a:solidFill>
                <a:latin typeface="Avenir"/>
                <a:ea typeface="Avenir"/>
                <a:cs typeface="Avenir"/>
                <a:sym typeface="Avenir"/>
              </a:defRPr>
            </a:lvl6pPr>
            <a:lvl7pPr marL="3200400" marR="0" lvl="6" indent="-434975" algn="l" rtl="0">
              <a:lnSpc>
                <a:spcPct val="110000"/>
              </a:lnSpc>
              <a:spcBef>
                <a:spcPts val="2600"/>
              </a:spcBef>
              <a:spcAft>
                <a:spcPts val="0"/>
              </a:spcAft>
              <a:buClr>
                <a:srgbClr val="000000"/>
              </a:buClr>
              <a:buSzPts val="3250"/>
              <a:buFont typeface="Avenir"/>
              <a:buChar char="•"/>
              <a:defRPr sz="2600" b="0" i="0" u="none" strike="noStrike" cap="none">
                <a:solidFill>
                  <a:srgbClr val="000000"/>
                </a:solidFill>
                <a:latin typeface="Avenir"/>
                <a:ea typeface="Avenir"/>
                <a:cs typeface="Avenir"/>
                <a:sym typeface="Avenir"/>
              </a:defRPr>
            </a:lvl7pPr>
            <a:lvl8pPr marL="3657600" marR="0" lvl="7" indent="-434975" algn="l" rtl="0">
              <a:lnSpc>
                <a:spcPct val="110000"/>
              </a:lnSpc>
              <a:spcBef>
                <a:spcPts val="2600"/>
              </a:spcBef>
              <a:spcAft>
                <a:spcPts val="0"/>
              </a:spcAft>
              <a:buClr>
                <a:srgbClr val="000000"/>
              </a:buClr>
              <a:buSzPts val="3250"/>
              <a:buFont typeface="Avenir"/>
              <a:buChar char="•"/>
              <a:defRPr sz="2600" b="0" i="0" u="none" strike="noStrike" cap="none">
                <a:solidFill>
                  <a:srgbClr val="000000"/>
                </a:solidFill>
                <a:latin typeface="Avenir"/>
                <a:ea typeface="Avenir"/>
                <a:cs typeface="Avenir"/>
                <a:sym typeface="Avenir"/>
              </a:defRPr>
            </a:lvl8pPr>
            <a:lvl9pPr marL="4114800" marR="0" lvl="8" indent="-434975" algn="l" rtl="0">
              <a:lnSpc>
                <a:spcPct val="110000"/>
              </a:lnSpc>
              <a:spcBef>
                <a:spcPts val="2600"/>
              </a:spcBef>
              <a:spcAft>
                <a:spcPts val="0"/>
              </a:spcAft>
              <a:buClr>
                <a:srgbClr val="000000"/>
              </a:buClr>
              <a:buSzPts val="3250"/>
              <a:buFont typeface="Avenir"/>
              <a:buChar char="•"/>
              <a:defRPr sz="2600" b="0" i="0" u="none" strike="noStrike" cap="none">
                <a:solidFill>
                  <a:srgbClr val="000000"/>
                </a:solidFill>
                <a:latin typeface="Avenir"/>
                <a:ea typeface="Avenir"/>
                <a:cs typeface="Avenir"/>
                <a:sym typeface="Avenir"/>
              </a:defRPr>
            </a:lvl9pPr>
          </a:lstStyle>
          <a:p>
            <a:pPr marL="0" indent="0" algn="r">
              <a:spcBef>
                <a:spcPts val="0"/>
              </a:spcBef>
              <a:buSzPts val="2600"/>
            </a:pPr>
            <a:r>
              <a:rPr lang="en-US" sz="2000" b="1">
                <a:solidFill>
                  <a:schemeClr val="accent2"/>
                </a:solidFill>
                <a:latin typeface="Arial" panose="020B0604020202020204" pitchFamily="34" charset="0"/>
                <a:ea typeface="Arial"/>
                <a:cs typeface="Arial" panose="020B0604020202020204" pitchFamily="34" charset="0"/>
                <a:sym typeface="Arial"/>
              </a:rPr>
              <a:t>COTA.COM</a:t>
            </a:r>
            <a:endParaRPr lang="en-US" sz="2000" b="1">
              <a:solidFill>
                <a:schemeClr val="accent2"/>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8794817-162A-CD43-9654-88CA66235BAD}"/>
              </a:ext>
            </a:extLst>
          </p:cNvPr>
          <p:cNvSpPr/>
          <p:nvPr userDrawn="1"/>
        </p:nvSpPr>
        <p:spPr>
          <a:xfrm>
            <a:off x="1760011" y="4076486"/>
            <a:ext cx="1156579" cy="276999"/>
          </a:xfrm>
          <a:prstGeom prst="rect">
            <a:avLst/>
          </a:prstGeom>
        </p:spPr>
        <p:txBody>
          <a:bodyPr wrap="square" lIns="0" tIns="0" rIns="0" bIns="0">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cotabus</a:t>
            </a:r>
            <a:endParaRPr lang="en-US" b="1">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68EFEFF-779A-2C4F-82E9-7CE08687798B}"/>
              </a:ext>
            </a:extLst>
          </p:cNvPr>
          <p:cNvSpPr/>
          <p:nvPr userDrawn="1"/>
        </p:nvSpPr>
        <p:spPr>
          <a:xfrm>
            <a:off x="3654722" y="4076486"/>
            <a:ext cx="1367913" cy="276999"/>
          </a:xfrm>
          <a:prstGeom prst="rect">
            <a:avLst/>
          </a:prstGeom>
        </p:spPr>
        <p:txBody>
          <a:bodyPr wrap="square" lIns="0" tIns="0" rIns="0" bIns="0">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COTAbus</a:t>
            </a:r>
            <a:endParaRPr lang="en-US" b="1">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185B9AE-5F6C-EB44-B333-ADDFA768EE26}"/>
              </a:ext>
            </a:extLst>
          </p:cNvPr>
          <p:cNvSpPr/>
          <p:nvPr userDrawn="1"/>
        </p:nvSpPr>
        <p:spPr>
          <a:xfrm>
            <a:off x="5498258" y="4076486"/>
            <a:ext cx="1156579" cy="276999"/>
          </a:xfrm>
          <a:prstGeom prst="rect">
            <a:avLst/>
          </a:prstGeom>
        </p:spPr>
        <p:txBody>
          <a:bodyPr wrap="square" lIns="0" tIns="0" rIns="0" bIns="0">
            <a:spAutoFit/>
          </a:bodyPr>
          <a:lstStyle/>
          <a:p>
            <a:r>
              <a:rPr lang="en-US" b="1">
                <a:solidFill>
                  <a:schemeClr val="bg1"/>
                </a:solidFill>
                <a:latin typeface="Arial" panose="020B0604020202020204" pitchFamily="34" charset="0"/>
                <a:cs typeface="Arial" panose="020B0604020202020204" pitchFamily="34" charset="0"/>
              </a:rPr>
              <a:t>@</a:t>
            </a:r>
            <a:r>
              <a:rPr lang="en-US" b="1" err="1">
                <a:solidFill>
                  <a:schemeClr val="bg1"/>
                </a:solidFill>
                <a:latin typeface="Arial" panose="020B0604020202020204" pitchFamily="34" charset="0"/>
                <a:cs typeface="Arial" panose="020B0604020202020204" pitchFamily="34" charset="0"/>
              </a:rPr>
              <a:t>cotabus</a:t>
            </a:r>
            <a:endParaRPr lang="en-US" b="1">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99D921F-3204-604F-8A4A-98A1F16615ED}"/>
              </a:ext>
            </a:extLst>
          </p:cNvPr>
          <p:cNvSpPr/>
          <p:nvPr userDrawn="1"/>
        </p:nvSpPr>
        <p:spPr>
          <a:xfrm>
            <a:off x="7434694" y="4076486"/>
            <a:ext cx="1156579" cy="276999"/>
          </a:xfrm>
          <a:prstGeom prst="rect">
            <a:avLst/>
          </a:prstGeom>
        </p:spPr>
        <p:txBody>
          <a:bodyPr wrap="square" lIns="0" tIns="0" rIns="0" bIns="0">
            <a:spAutoFit/>
          </a:bodyPr>
          <a:lstStyle/>
          <a:p>
            <a:r>
              <a:rPr lang="en-US" b="1">
                <a:solidFill>
                  <a:schemeClr val="bg1"/>
                </a:solidFill>
                <a:latin typeface="Arial" panose="020B0604020202020204" pitchFamily="34" charset="0"/>
                <a:cs typeface="Arial" panose="020B0604020202020204" pitchFamily="34" charset="0"/>
              </a:rPr>
              <a:t>@COTA</a:t>
            </a:r>
          </a:p>
        </p:txBody>
      </p:sp>
      <p:sp>
        <p:nvSpPr>
          <p:cNvPr id="16" name="Google Shape;325;p44">
            <a:extLst>
              <a:ext uri="{FF2B5EF4-FFF2-40B4-BE49-F238E27FC236}">
                <a16:creationId xmlns:a16="http://schemas.microsoft.com/office/drawing/2014/main" id="{3D531344-44D5-394A-803A-41E4B236D675}"/>
              </a:ext>
            </a:extLst>
          </p:cNvPr>
          <p:cNvSpPr txBox="1">
            <a:spLocks/>
          </p:cNvSpPr>
          <p:nvPr userDrawn="1"/>
        </p:nvSpPr>
        <p:spPr>
          <a:xfrm>
            <a:off x="1275028" y="2164076"/>
            <a:ext cx="6271775" cy="940855"/>
          </a:xfrm>
          <a:prstGeom prst="rect">
            <a:avLst/>
          </a:prstGeom>
          <a:noFill/>
          <a:ln>
            <a:noFill/>
          </a:ln>
        </p:spPr>
        <p:txBody>
          <a:bodyPr spcFirstLastPara="1" vert="horz" wrap="square" lIns="0" tIns="0" rIns="0" bIns="0" rtlCol="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accen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sz="8000">
                <a:solidFill>
                  <a:schemeClr val="accent2"/>
                </a:solidFill>
                <a:latin typeface="Arial" panose="020B0604020202020204" pitchFamily="34" charset="0"/>
              </a:rPr>
              <a:t>Follow Us</a:t>
            </a:r>
          </a:p>
        </p:txBody>
      </p:sp>
      <p:cxnSp>
        <p:nvCxnSpPr>
          <p:cNvPr id="18" name="Straight Connector 17">
            <a:extLst>
              <a:ext uri="{FF2B5EF4-FFF2-40B4-BE49-F238E27FC236}">
                <a16:creationId xmlns:a16="http://schemas.microsoft.com/office/drawing/2014/main" id="{407FEA6E-162D-DD44-A21F-7FBED9CDE623}"/>
              </a:ext>
            </a:extLst>
          </p:cNvPr>
          <p:cNvCxnSpPr/>
          <p:nvPr userDrawn="1"/>
        </p:nvCxnSpPr>
        <p:spPr>
          <a:xfrm>
            <a:off x="1275028" y="3412067"/>
            <a:ext cx="2042396" cy="0"/>
          </a:xfrm>
          <a:prstGeom prst="line">
            <a:avLst/>
          </a:prstGeom>
          <a:ln w="15875">
            <a:solidFill>
              <a:schemeClr val="bg1">
                <a:alpha val="41000"/>
              </a:schemeClr>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drawing&#10;&#10;Description automatically generated">
            <a:extLst>
              <a:ext uri="{FF2B5EF4-FFF2-40B4-BE49-F238E27FC236}">
                <a16:creationId xmlns:a16="http://schemas.microsoft.com/office/drawing/2014/main" id="{BE6B2F49-55CB-DF4D-9944-7C04A1BB452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91271" y="379162"/>
            <a:ext cx="2630734" cy="1042129"/>
          </a:xfrm>
          <a:prstGeom prst="rect">
            <a:avLst/>
          </a:prstGeom>
        </p:spPr>
      </p:pic>
      <p:pic>
        <p:nvPicPr>
          <p:cNvPr id="25" name="Picture 24">
            <a:extLst>
              <a:ext uri="{FF2B5EF4-FFF2-40B4-BE49-F238E27FC236}">
                <a16:creationId xmlns:a16="http://schemas.microsoft.com/office/drawing/2014/main" id="{16C8BA1D-B018-3440-B3D8-070869019427}"/>
              </a:ext>
            </a:extLst>
          </p:cNvPr>
          <p:cNvPicPr>
            <a:picLocks noChangeAspect="1"/>
          </p:cNvPicPr>
          <p:nvPr userDrawn="1"/>
        </p:nvPicPr>
        <p:blipFill>
          <a:blip r:embed="rId5" cstate="email">
            <a:alphaModFix amt="50000"/>
            <a:extLst>
              <a:ext uri="{28A0092B-C50C-407E-A947-70E740481C1C}">
                <a14:useLocalDpi xmlns:a14="http://schemas.microsoft.com/office/drawing/2010/main"/>
              </a:ext>
            </a:extLst>
          </a:blip>
          <a:stretch>
            <a:fillRect/>
          </a:stretch>
        </p:blipFill>
        <p:spPr>
          <a:xfrm>
            <a:off x="1243861" y="4015431"/>
            <a:ext cx="354580" cy="354580"/>
          </a:xfrm>
          <a:prstGeom prst="rect">
            <a:avLst/>
          </a:prstGeom>
        </p:spPr>
      </p:pic>
      <p:pic>
        <p:nvPicPr>
          <p:cNvPr id="26" name="Picture 25">
            <a:extLst>
              <a:ext uri="{FF2B5EF4-FFF2-40B4-BE49-F238E27FC236}">
                <a16:creationId xmlns:a16="http://schemas.microsoft.com/office/drawing/2014/main" id="{8C7CEC63-B7B6-3141-9A5C-32F12E76306A}"/>
              </a:ext>
            </a:extLst>
          </p:cNvPr>
          <p:cNvPicPr>
            <a:picLocks noChangeAspect="1"/>
          </p:cNvPicPr>
          <p:nvPr userDrawn="1"/>
        </p:nvPicPr>
        <p:blipFill>
          <a:blip r:embed="rId6" cstate="email">
            <a:alphaModFix amt="50000"/>
            <a:extLst>
              <a:ext uri="{28A0092B-C50C-407E-A947-70E740481C1C}">
                <a14:useLocalDpi xmlns:a14="http://schemas.microsoft.com/office/drawing/2010/main"/>
              </a:ext>
            </a:extLst>
          </a:blip>
          <a:stretch>
            <a:fillRect/>
          </a:stretch>
        </p:blipFill>
        <p:spPr>
          <a:xfrm>
            <a:off x="3183052" y="4056077"/>
            <a:ext cx="373439" cy="305541"/>
          </a:xfrm>
          <a:prstGeom prst="rect">
            <a:avLst/>
          </a:prstGeom>
        </p:spPr>
      </p:pic>
      <p:pic>
        <p:nvPicPr>
          <p:cNvPr id="27" name="Picture 26">
            <a:extLst>
              <a:ext uri="{FF2B5EF4-FFF2-40B4-BE49-F238E27FC236}">
                <a16:creationId xmlns:a16="http://schemas.microsoft.com/office/drawing/2014/main" id="{80BA2EF6-F34E-D342-AE7C-EBB5E9EE2020}"/>
              </a:ext>
            </a:extLst>
          </p:cNvPr>
          <p:cNvPicPr>
            <a:picLocks noChangeAspect="1"/>
          </p:cNvPicPr>
          <p:nvPr userDrawn="1"/>
        </p:nvPicPr>
        <p:blipFill>
          <a:blip r:embed="rId7" cstate="email">
            <a:alphaModFix amt="50000"/>
            <a:extLst>
              <a:ext uri="{28A0092B-C50C-407E-A947-70E740481C1C}">
                <a14:useLocalDpi xmlns:a14="http://schemas.microsoft.com/office/drawing/2010/main"/>
              </a:ext>
            </a:extLst>
          </a:blip>
          <a:stretch>
            <a:fillRect/>
          </a:stretch>
        </p:blipFill>
        <p:spPr>
          <a:xfrm>
            <a:off x="5180134" y="3966144"/>
            <a:ext cx="191867" cy="383734"/>
          </a:xfrm>
          <a:prstGeom prst="rect">
            <a:avLst/>
          </a:prstGeom>
        </p:spPr>
      </p:pic>
      <p:pic>
        <p:nvPicPr>
          <p:cNvPr id="28" name="Picture 27">
            <a:extLst>
              <a:ext uri="{FF2B5EF4-FFF2-40B4-BE49-F238E27FC236}">
                <a16:creationId xmlns:a16="http://schemas.microsoft.com/office/drawing/2014/main" id="{F2BDF396-125C-FB4E-B37E-E1C466B23161}"/>
              </a:ext>
            </a:extLst>
          </p:cNvPr>
          <p:cNvPicPr>
            <a:picLocks noChangeAspect="1"/>
          </p:cNvPicPr>
          <p:nvPr userDrawn="1"/>
        </p:nvPicPr>
        <p:blipFill>
          <a:blip r:embed="rId8" cstate="email">
            <a:alphaModFix amt="50000"/>
            <a:extLst>
              <a:ext uri="{28A0092B-C50C-407E-A947-70E740481C1C}">
                <a14:useLocalDpi xmlns:a14="http://schemas.microsoft.com/office/drawing/2010/main"/>
              </a:ext>
            </a:extLst>
          </a:blip>
          <a:stretch>
            <a:fillRect/>
          </a:stretch>
        </p:blipFill>
        <p:spPr>
          <a:xfrm>
            <a:off x="6879920" y="3966143"/>
            <a:ext cx="397273" cy="387341"/>
          </a:xfrm>
          <a:prstGeom prst="rect">
            <a:avLst/>
          </a:prstGeom>
        </p:spPr>
      </p:pic>
    </p:spTree>
    <p:extLst>
      <p:ext uri="{BB962C8B-B14F-4D97-AF65-F5344CB8AC3E}">
        <p14:creationId xmlns:p14="http://schemas.microsoft.com/office/powerpoint/2010/main" val="93888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91" r:id="rId3"/>
    <p:sldLayoutId id="2147483681" r:id="rId4"/>
    <p:sldLayoutId id="2147483689" r:id="rId5"/>
    <p:sldLayoutId id="2147483650" r:id="rId6"/>
    <p:sldLayoutId id="2147483690" r:id="rId7"/>
    <p:sldLayoutId id="2147483686" r:id="rId8"/>
    <p:sldLayoutId id="2147483688" r:id="rId9"/>
    <p:sldLayoutId id="2147483698" r:id="rId10"/>
    <p:sldLayoutId id="2147483700" r:id="rId11"/>
    <p:sldLayoutId id="2147483703" r:id="rId12"/>
    <p:sldLayoutId id="2147483704" r:id="rId13"/>
    <p:sldLayoutId id="2147483708" r:id="rId14"/>
    <p:sldLayoutId id="2147483726" r:id="rId15"/>
    <p:sldLayoutId id="2147483727" r:id="rId16"/>
    <p:sldLayoutId id="2147483728" r:id="rId17"/>
    <p:sldLayoutId id="2147483729" r:id="rId18"/>
    <p:sldLayoutId id="2147483730" r:id="rId19"/>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236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071950"/>
            <a:ext cx="10515600" cy="3955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Google Shape;57;p8">
            <a:extLst>
              <a:ext uri="{FF2B5EF4-FFF2-40B4-BE49-F238E27FC236}">
                <a16:creationId xmlns:a16="http://schemas.microsoft.com/office/drawing/2014/main" id="{F00A1448-EC9B-594A-84BA-628BA3384856}"/>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tx1"/>
                </a:solidFill>
                <a:latin typeface="Glober SemiBold" pitchFamily="2" charset="77"/>
              </a:rPr>
              <a:pPr/>
              <a:t>‹#›</a:t>
            </a:fld>
            <a:endParaRPr lang="en-US" sz="1800" b="1" i="0">
              <a:solidFill>
                <a:schemeClr val="tx1"/>
              </a:solidFill>
              <a:latin typeface="Glober SemiBold" pitchFamily="2" charset="77"/>
            </a:endParaRPr>
          </a:p>
        </p:txBody>
      </p:sp>
      <p:pic>
        <p:nvPicPr>
          <p:cNvPr id="11" name="Picture 10" descr="A picture containing shirt&#10;&#10;Description automatically generated">
            <a:extLst>
              <a:ext uri="{FF2B5EF4-FFF2-40B4-BE49-F238E27FC236}">
                <a16:creationId xmlns:a16="http://schemas.microsoft.com/office/drawing/2014/main" id="{6DCB197E-E8EE-5A47-98DF-B2128FFDEA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5440" y="5960700"/>
            <a:ext cx="615156" cy="615156"/>
          </a:xfrm>
          <a:prstGeom prst="rect">
            <a:avLst/>
          </a:prstGeom>
        </p:spPr>
      </p:pic>
      <p:sp>
        <p:nvSpPr>
          <p:cNvPr id="7" name="TextBox 6">
            <a:extLst>
              <a:ext uri="{FF2B5EF4-FFF2-40B4-BE49-F238E27FC236}">
                <a16:creationId xmlns:a16="http://schemas.microsoft.com/office/drawing/2014/main" id="{95155726-0E74-F947-B190-D3C9C2629BA8}"/>
              </a:ext>
            </a:extLst>
          </p:cNvPr>
          <p:cNvSpPr txBox="1"/>
          <p:nvPr userDrawn="1"/>
        </p:nvSpPr>
        <p:spPr>
          <a:xfrm>
            <a:off x="779136" y="6346097"/>
            <a:ext cx="4356438" cy="295098"/>
          </a:xfrm>
          <a:prstGeom prst="rect">
            <a:avLst/>
          </a:prstGeom>
          <a:noFill/>
        </p:spPr>
        <p:txBody>
          <a:bodyPr wrap="square" lIns="0" tIns="0" rIns="0" bIns="0" rtlCol="0">
            <a:noAutofit/>
          </a:bodyPr>
          <a:lstStyle/>
          <a:p>
            <a:r>
              <a:rPr lang="en-US" sz="1600" b="0" i="0">
                <a:solidFill>
                  <a:srgbClr val="002060"/>
                </a:solidFill>
                <a:latin typeface="Arial" panose="020B0604020202020204" pitchFamily="34" charset="0"/>
                <a:cs typeface="Arial" panose="020B0604020202020204" pitchFamily="34" charset="0"/>
              </a:rPr>
              <a:t>MOVING EVERY LIFE FORWARD</a:t>
            </a:r>
          </a:p>
        </p:txBody>
      </p:sp>
    </p:spTree>
    <p:extLst>
      <p:ext uri="{BB962C8B-B14F-4D97-AF65-F5344CB8AC3E}">
        <p14:creationId xmlns:p14="http://schemas.microsoft.com/office/powerpoint/2010/main" val="45485078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207" y="1702197"/>
            <a:ext cx="9462890" cy="1898212"/>
          </a:xfrm>
        </p:spPr>
        <p:txBody>
          <a:bodyPr/>
          <a:lstStyle/>
          <a:p>
            <a:r>
              <a:rPr lang="en-US" sz="7000" dirty="0">
                <a:latin typeface="Arial"/>
                <a:cs typeface="Arial"/>
              </a:rPr>
              <a:t>January 2022</a:t>
            </a:r>
            <a:br>
              <a:rPr lang="en-US" sz="7000" dirty="0">
                <a:latin typeface="Arial"/>
                <a:cs typeface="Arial"/>
              </a:rPr>
            </a:br>
            <a:r>
              <a:rPr lang="en-US" sz="7000" dirty="0">
                <a:latin typeface="Arial"/>
                <a:cs typeface="Arial"/>
              </a:rPr>
              <a:t>Service Change</a:t>
            </a:r>
          </a:p>
        </p:txBody>
      </p:sp>
      <p:sp>
        <p:nvSpPr>
          <p:cNvPr id="4" name="Text Placeholder 3">
            <a:extLst>
              <a:ext uri="{FF2B5EF4-FFF2-40B4-BE49-F238E27FC236}">
                <a16:creationId xmlns:a16="http://schemas.microsoft.com/office/drawing/2014/main" id="{14D4E916-8E06-7641-B20D-273902A96B83}"/>
              </a:ext>
            </a:extLst>
          </p:cNvPr>
          <p:cNvSpPr>
            <a:spLocks noGrp="1"/>
          </p:cNvSpPr>
          <p:nvPr>
            <p:ph type="body" sz="quarter" idx="13"/>
          </p:nvPr>
        </p:nvSpPr>
        <p:spPr>
          <a:xfrm>
            <a:off x="1018207" y="4079168"/>
            <a:ext cx="8582993" cy="413702"/>
          </a:xfrm>
        </p:spPr>
        <p:txBody>
          <a:bodyPr lIns="91440" tIns="45720" rIns="91440" bIns="45720" anchor="t"/>
          <a:lstStyle/>
          <a:p>
            <a:pPr>
              <a:lnSpc>
                <a:spcPct val="100000"/>
              </a:lnSpc>
            </a:pPr>
            <a:r>
              <a:rPr lang="en-US" dirty="0">
                <a:latin typeface="Georgia"/>
                <a:ea typeface="Roboto"/>
                <a:cs typeface="Arial"/>
              </a:rPr>
              <a:t>Tuesday, December 7, 2021 at Noon</a:t>
            </a:r>
          </a:p>
        </p:txBody>
      </p:sp>
    </p:spTree>
    <p:extLst>
      <p:ext uri="{BB962C8B-B14F-4D97-AF65-F5344CB8AC3E}">
        <p14:creationId xmlns:p14="http://schemas.microsoft.com/office/powerpoint/2010/main" val="217974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7" name="Google Shape;390;p51">
            <a:extLst>
              <a:ext uri="{FF2B5EF4-FFF2-40B4-BE49-F238E27FC236}">
                <a16:creationId xmlns:a16="http://schemas.microsoft.com/office/drawing/2014/main" id="{4068099D-89AA-BF41-8E5F-684EFE86B07C}"/>
              </a:ext>
            </a:extLst>
          </p:cNvPr>
          <p:cNvSpPr txBox="1">
            <a:spLocks/>
          </p:cNvSpPr>
          <p:nvPr/>
        </p:nvSpPr>
        <p:spPr>
          <a:xfrm>
            <a:off x="745251" y="505591"/>
            <a:ext cx="6480956"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2060"/>
              </a:buClr>
              <a:buSzPts val="5264"/>
              <a:buFont typeface="Avenir"/>
              <a:buNone/>
            </a:pPr>
            <a:r>
              <a:rPr lang="en-US" sz="4400" b="1" dirty="0">
                <a:solidFill>
                  <a:schemeClr val="accent1"/>
                </a:solidFill>
                <a:latin typeface="Arial" panose="020B0604020202020204" pitchFamily="34" charset="0"/>
                <a:cs typeface="Arial" panose="020B0604020202020204" pitchFamily="34" charset="0"/>
              </a:rPr>
              <a:t>Frequency Adjustments</a:t>
            </a:r>
          </a:p>
        </p:txBody>
      </p:sp>
      <p:sp>
        <p:nvSpPr>
          <p:cNvPr id="8"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7472346" y="682117"/>
            <a:ext cx="3868226" cy="217815"/>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nSpc>
                <a:spcPct val="100000"/>
              </a:lnSpc>
            </a:pPr>
            <a:r>
              <a:rPr lang="en-US" sz="1200" dirty="0"/>
              <a:t>JANUARY 2022 SERVICE CHANGE</a:t>
            </a:r>
          </a:p>
        </p:txBody>
      </p:sp>
      <p:sp>
        <p:nvSpPr>
          <p:cNvPr id="2" name="Rectangle 1">
            <a:extLst>
              <a:ext uri="{FF2B5EF4-FFF2-40B4-BE49-F238E27FC236}">
                <a16:creationId xmlns:a16="http://schemas.microsoft.com/office/drawing/2014/main" id="{DACDC28A-BC35-4342-AAE2-F220005040F2}"/>
              </a:ext>
            </a:extLst>
          </p:cNvPr>
          <p:cNvSpPr/>
          <p:nvPr/>
        </p:nvSpPr>
        <p:spPr>
          <a:xfrm>
            <a:off x="267629" y="5999356"/>
            <a:ext cx="3802566" cy="80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2">
            <a:extLst>
              <a:ext uri="{FF2B5EF4-FFF2-40B4-BE49-F238E27FC236}">
                <a16:creationId xmlns:a16="http://schemas.microsoft.com/office/drawing/2014/main" id="{4D5A3CC9-7B2C-4544-B966-98DD8BEDACAA}"/>
              </a:ext>
            </a:extLst>
          </p:cNvPr>
          <p:cNvGraphicFramePr>
            <a:graphicFrameLocks noGrp="1"/>
          </p:cNvGraphicFramePr>
          <p:nvPr>
            <p:extLst>
              <p:ext uri="{D42A27DB-BD31-4B8C-83A1-F6EECF244321}">
                <p14:modId xmlns:p14="http://schemas.microsoft.com/office/powerpoint/2010/main" val="2815348968"/>
              </p:ext>
            </p:extLst>
          </p:nvPr>
        </p:nvGraphicFramePr>
        <p:xfrm>
          <a:off x="745251" y="1265211"/>
          <a:ext cx="10595321" cy="5228554"/>
        </p:xfrm>
        <a:graphic>
          <a:graphicData uri="http://schemas.openxmlformats.org/drawingml/2006/table">
            <a:tbl>
              <a:tblPr firstRow="1" bandRow="1">
                <a:tableStyleId>{7DF18680-E054-41AD-8BC1-D1AEF772440D}</a:tableStyleId>
              </a:tblPr>
              <a:tblGrid>
                <a:gridCol w="1822965">
                  <a:extLst>
                    <a:ext uri="{9D8B030D-6E8A-4147-A177-3AD203B41FA5}">
                      <a16:colId xmlns:a16="http://schemas.microsoft.com/office/drawing/2014/main" val="3024703609"/>
                    </a:ext>
                  </a:extLst>
                </a:gridCol>
                <a:gridCol w="1771411">
                  <a:extLst>
                    <a:ext uri="{9D8B030D-6E8A-4147-A177-3AD203B41FA5}">
                      <a16:colId xmlns:a16="http://schemas.microsoft.com/office/drawing/2014/main" val="1569523519"/>
                    </a:ext>
                  </a:extLst>
                </a:gridCol>
                <a:gridCol w="3021191">
                  <a:extLst>
                    <a:ext uri="{9D8B030D-6E8A-4147-A177-3AD203B41FA5}">
                      <a16:colId xmlns:a16="http://schemas.microsoft.com/office/drawing/2014/main" val="280852786"/>
                    </a:ext>
                  </a:extLst>
                </a:gridCol>
                <a:gridCol w="3979754">
                  <a:extLst>
                    <a:ext uri="{9D8B030D-6E8A-4147-A177-3AD203B41FA5}">
                      <a16:colId xmlns:a16="http://schemas.microsoft.com/office/drawing/2014/main" val="689825194"/>
                    </a:ext>
                  </a:extLst>
                </a:gridCol>
              </a:tblGrid>
              <a:tr h="257436">
                <a:tc>
                  <a:txBody>
                    <a:bodyPr/>
                    <a:lstStyle/>
                    <a:p>
                      <a:r>
                        <a:rPr lang="en-US" sz="1400" dirty="0">
                          <a:latin typeface="Arial"/>
                        </a:rPr>
                        <a:t>LINE</a:t>
                      </a:r>
                      <a:r>
                        <a:rPr lang="en-US" sz="1400" baseline="0" dirty="0">
                          <a:latin typeface="Arial"/>
                        </a:rPr>
                        <a:t> NUMBER</a:t>
                      </a:r>
                      <a:endParaRPr lang="en-US" sz="1400" dirty="0">
                        <a:latin typeface="Arial"/>
                        <a:cs typeface="Arial"/>
                      </a:endParaRPr>
                    </a:p>
                  </a:txBody>
                  <a:tcPr>
                    <a:solidFill>
                      <a:schemeClr val="accent1"/>
                    </a:solidFill>
                  </a:tcPr>
                </a:tc>
                <a:tc>
                  <a:txBody>
                    <a:bodyPr/>
                    <a:lstStyle/>
                    <a:p>
                      <a:r>
                        <a:rPr lang="en-US" sz="1400" dirty="0">
                          <a:latin typeface="Arial"/>
                        </a:rPr>
                        <a:t>LINE NAME</a:t>
                      </a:r>
                      <a:endParaRPr lang="en-US" sz="1400" dirty="0">
                        <a:latin typeface="Arial"/>
                        <a:cs typeface="Arial"/>
                      </a:endParaRP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a:cs typeface="+mn-cs"/>
                        </a:rPr>
                        <a:t>CURRENT</a:t>
                      </a:r>
                      <a:r>
                        <a:rPr lang="en-US" sz="1400" baseline="0" dirty="0">
                          <a:latin typeface="Arial"/>
                          <a:cs typeface="+mn-cs"/>
                        </a:rPr>
                        <a:t> FREQUENCY</a:t>
                      </a:r>
                      <a:endParaRPr lang="en-US" sz="1400" dirty="0">
                        <a:latin typeface="Arial"/>
                        <a:cs typeface="Arial"/>
                      </a:endParaRPr>
                    </a:p>
                  </a:txBody>
                  <a:tcPr>
                    <a:solidFill>
                      <a:schemeClr val="accent1"/>
                    </a:solidFill>
                  </a:tcPr>
                </a:tc>
                <a:tc>
                  <a:txBody>
                    <a:bodyPr/>
                    <a:lstStyle/>
                    <a:p>
                      <a:r>
                        <a:rPr lang="en-US" sz="1400" baseline="0" dirty="0">
                          <a:latin typeface="Arial"/>
                        </a:rPr>
                        <a:t>JANUARY 2022 FREQUENCY</a:t>
                      </a:r>
                      <a:endParaRPr lang="en-US" sz="1400" dirty="0">
                        <a:latin typeface="Arial"/>
                        <a:cs typeface="Arial"/>
                      </a:endParaRPr>
                    </a:p>
                  </a:txBody>
                  <a:tcPr>
                    <a:solidFill>
                      <a:schemeClr val="accent1"/>
                    </a:solidFill>
                  </a:tcPr>
                </a:tc>
                <a:extLst>
                  <a:ext uri="{0D108BD9-81ED-4DB2-BD59-A6C34878D82A}">
                    <a16:rowId xmlns:a16="http://schemas.microsoft.com/office/drawing/2014/main" val="3890942269"/>
                  </a:ext>
                </a:extLst>
              </a:tr>
              <a:tr h="350752">
                <a:tc>
                  <a:txBody>
                    <a:bodyPr/>
                    <a:lstStyle/>
                    <a:p>
                      <a:r>
                        <a:rPr lang="en-US" sz="1050" dirty="0">
                          <a:solidFill>
                            <a:schemeClr val="tx1"/>
                          </a:solidFill>
                          <a:latin typeface="Arial "/>
                          <a:cs typeface="Arial"/>
                        </a:rPr>
                        <a:t>1 </a:t>
                      </a:r>
                    </a:p>
                  </a:txBody>
                  <a:tcPr anchor="ctr">
                    <a:solidFill>
                      <a:schemeClr val="bg2"/>
                    </a:solidFill>
                  </a:tcPr>
                </a:tc>
                <a:tc>
                  <a:txBody>
                    <a:bodyPr/>
                    <a:lstStyle/>
                    <a:p>
                      <a:pPr rtl="0" fontAlgn="t">
                        <a:spcBef>
                          <a:spcPts val="0"/>
                        </a:spcBef>
                        <a:spcAft>
                          <a:spcPts val="800"/>
                        </a:spcAft>
                      </a:pPr>
                      <a:r>
                        <a:rPr lang="en-US" sz="1050" dirty="0">
                          <a:effectLst/>
                          <a:latin typeface="Arial "/>
                          <a:cs typeface="Arial"/>
                        </a:rPr>
                        <a:t>Kenny/Livingston</a:t>
                      </a: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050" dirty="0">
                          <a:effectLst/>
                          <a:latin typeface="Arial "/>
                          <a:cs typeface="Arial" panose="020B0604020202020204" pitchFamily="34" charset="0"/>
                        </a:rPr>
                        <a:t>10 minutes</a:t>
                      </a:r>
                      <a:r>
                        <a:rPr lang="en-US" sz="1050" baseline="0" dirty="0">
                          <a:effectLst/>
                          <a:latin typeface="Arial "/>
                          <a:cs typeface="Arial" panose="020B0604020202020204" pitchFamily="34" charset="0"/>
                        </a:rPr>
                        <a:t> until 6 p.m. with 15 minutes remainder — seven days a week</a:t>
                      </a:r>
                    </a:p>
                  </a:txBody>
                  <a:tcPr marL="68580" marR="68580"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050" dirty="0">
                          <a:latin typeface="Arial" panose="020B0604020202020204" pitchFamily="34" charset="0"/>
                          <a:cs typeface="Arial" panose="020B0604020202020204" pitchFamily="34" charset="0"/>
                        </a:rPr>
                        <a:t>15 minutes core service and</a:t>
                      </a:r>
                      <a:r>
                        <a:rPr lang="en-US" sz="1050" baseline="0" dirty="0">
                          <a:latin typeface="Arial" panose="020B0604020202020204" pitchFamily="34" charset="0"/>
                          <a:cs typeface="Arial" panose="020B0604020202020204" pitchFamily="34" charset="0"/>
                        </a:rPr>
                        <a:t> 30 minutes Riverside </a:t>
                      </a:r>
                      <a:r>
                        <a:rPr lang="en-US" sz="1050" baseline="0" dirty="0">
                          <a:effectLst/>
                          <a:latin typeface="Arial "/>
                          <a:cs typeface="Arial" panose="020B0604020202020204" pitchFamily="34" charset="0"/>
                        </a:rPr>
                        <a:t>Hospital</a:t>
                      </a:r>
                      <a:r>
                        <a:rPr lang="en-US" sz="1050" baseline="0" dirty="0">
                          <a:latin typeface="Arial" panose="020B0604020202020204" pitchFamily="34" charset="0"/>
                          <a:cs typeface="Arial" panose="020B0604020202020204" pitchFamily="34" charset="0"/>
                        </a:rPr>
                        <a:t> to Carriage Place — seven days a week</a:t>
                      </a:r>
                      <a:endParaRPr lang="en-US" sz="1050" dirty="0">
                        <a:latin typeface="Arial" panose="020B0604020202020204" pitchFamily="34" charset="0"/>
                        <a:cs typeface="Arial" panose="020B0604020202020204" pitchFamily="34" charset="0"/>
                      </a:endParaRPr>
                    </a:p>
                  </a:txBody>
                  <a:tcPr marL="68580" marR="68580" anchor="ctr">
                    <a:solidFill>
                      <a:schemeClr val="bg2"/>
                    </a:solidFill>
                  </a:tcPr>
                </a:tc>
                <a:extLst>
                  <a:ext uri="{0D108BD9-81ED-4DB2-BD59-A6C34878D82A}">
                    <a16:rowId xmlns:a16="http://schemas.microsoft.com/office/drawing/2014/main" val="2227321044"/>
                  </a:ext>
                </a:extLst>
              </a:tr>
              <a:tr h="350752">
                <a:tc>
                  <a:txBody>
                    <a:bodyPr/>
                    <a:lstStyle/>
                    <a:p>
                      <a:r>
                        <a:rPr lang="en-US" sz="1050" dirty="0">
                          <a:solidFill>
                            <a:schemeClr val="tx1"/>
                          </a:solidFill>
                          <a:latin typeface="Arial "/>
                          <a:cs typeface="Arial"/>
                        </a:rPr>
                        <a:t>2</a:t>
                      </a:r>
                    </a:p>
                  </a:txBody>
                  <a:tcPr anchor="ctr">
                    <a:solidFill>
                      <a:schemeClr val="bg2">
                        <a:lumMod val="90000"/>
                      </a:schemeClr>
                    </a:solidFill>
                  </a:tcPr>
                </a:tc>
                <a:tc>
                  <a:txBody>
                    <a:bodyPr/>
                    <a:lstStyle/>
                    <a:p>
                      <a:pPr rtl="0" fontAlgn="t">
                        <a:spcBef>
                          <a:spcPts val="0"/>
                        </a:spcBef>
                        <a:spcAft>
                          <a:spcPts val="800"/>
                        </a:spcAft>
                      </a:pPr>
                      <a:r>
                        <a:rPr lang="en-US" sz="1050" dirty="0">
                          <a:effectLst/>
                          <a:latin typeface="Arial "/>
                          <a:cs typeface="Arial"/>
                        </a:rPr>
                        <a:t>E Main/N High</a:t>
                      </a:r>
                    </a:p>
                  </a:txBody>
                  <a:tcPr marL="68580" marR="68580" anchor="ctr">
                    <a:solidFill>
                      <a:schemeClr val="bg2">
                        <a:lumMod val="90000"/>
                      </a:schemeClr>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050" dirty="0">
                          <a:effectLst/>
                          <a:latin typeface="Arial "/>
                          <a:cs typeface="Arial" panose="020B0604020202020204" pitchFamily="34" charset="0"/>
                        </a:rPr>
                        <a:t>10 minutes 10 a.m.</a:t>
                      </a:r>
                      <a:r>
                        <a:rPr lang="en-US" sz="1050" baseline="0" dirty="0">
                          <a:effectLst/>
                          <a:latin typeface="Arial "/>
                          <a:cs typeface="Arial" panose="020B0604020202020204" pitchFamily="34" charset="0"/>
                        </a:rPr>
                        <a:t> to 6 p.m. with 15 minutes remainder — seven days a week</a:t>
                      </a:r>
                      <a:endParaRPr lang="en-US" sz="1050" dirty="0">
                        <a:effectLst/>
                        <a:latin typeface="Arial "/>
                        <a:cs typeface="Arial" panose="020B0604020202020204" pitchFamily="34" charset="0"/>
                      </a:endParaRPr>
                    </a:p>
                  </a:txBody>
                  <a:tcPr marL="68580" marR="68580" anchor="ctr">
                    <a:solidFill>
                      <a:schemeClr val="bg2">
                        <a:lumMod val="90000"/>
                      </a:schemeClr>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050" dirty="0">
                          <a:latin typeface="Arial" panose="020B0604020202020204" pitchFamily="34" charset="0"/>
                          <a:cs typeface="Arial" panose="020B0604020202020204" pitchFamily="34" charset="0"/>
                        </a:rPr>
                        <a:t>15 minutes core service and 30 minutes</a:t>
                      </a:r>
                      <a:r>
                        <a:rPr lang="en-US" sz="1050" baseline="0" dirty="0">
                          <a:latin typeface="Arial" panose="020B0604020202020204" pitchFamily="34" charset="0"/>
                          <a:cs typeface="Arial" panose="020B0604020202020204" pitchFamily="34" charset="0"/>
                        </a:rPr>
                        <a:t> Great Eastern to eastern end of line</a:t>
                      </a:r>
                      <a:endParaRPr lang="en-US" sz="1050" dirty="0">
                        <a:latin typeface="Arial" panose="020B0604020202020204" pitchFamily="34" charset="0"/>
                        <a:cs typeface="Arial" panose="020B0604020202020204" pitchFamily="34" charset="0"/>
                      </a:endParaRPr>
                    </a:p>
                  </a:txBody>
                  <a:tcPr marL="68580" marR="68580" anchor="ctr">
                    <a:solidFill>
                      <a:schemeClr val="bg2">
                        <a:lumMod val="90000"/>
                      </a:schemeClr>
                    </a:solidFill>
                  </a:tcPr>
                </a:tc>
                <a:extLst>
                  <a:ext uri="{0D108BD9-81ED-4DB2-BD59-A6C34878D82A}">
                    <a16:rowId xmlns:a16="http://schemas.microsoft.com/office/drawing/2014/main" val="2140552582"/>
                  </a:ext>
                </a:extLst>
              </a:tr>
              <a:tr h="433351">
                <a:tc>
                  <a:txBody>
                    <a:bodyPr/>
                    <a:lstStyle/>
                    <a:p>
                      <a:r>
                        <a:rPr lang="en-US" sz="1050" dirty="0">
                          <a:solidFill>
                            <a:schemeClr val="tx1"/>
                          </a:solidFill>
                          <a:latin typeface="Arial "/>
                          <a:cs typeface="Arial"/>
                        </a:rPr>
                        <a:t>3</a:t>
                      </a:r>
                    </a:p>
                  </a:txBody>
                  <a:tcPr anchor="ctr">
                    <a:solidFill>
                      <a:schemeClr val="bg2"/>
                    </a:solidFill>
                  </a:tcPr>
                </a:tc>
                <a:tc>
                  <a:txBody>
                    <a:bodyPr/>
                    <a:lstStyle/>
                    <a:p>
                      <a:pPr rtl="0" fontAlgn="t">
                        <a:spcBef>
                          <a:spcPts val="0"/>
                        </a:spcBef>
                        <a:spcAft>
                          <a:spcPts val="800"/>
                        </a:spcAft>
                      </a:pPr>
                      <a:r>
                        <a:rPr lang="en-US" sz="1050" dirty="0">
                          <a:effectLst/>
                          <a:latin typeface="Arial "/>
                          <a:cs typeface="Arial"/>
                        </a:rPr>
                        <a:t>Northwest/Harrisburg</a:t>
                      </a: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050" dirty="0">
                          <a:effectLst/>
                          <a:latin typeface="Arial "/>
                          <a:cs typeface="Arial" panose="020B0604020202020204" pitchFamily="34" charset="0"/>
                        </a:rPr>
                        <a:t>30 minutes</a:t>
                      </a:r>
                      <a:r>
                        <a:rPr lang="en-US" sz="1050" baseline="0" dirty="0">
                          <a:effectLst/>
                          <a:latin typeface="Arial "/>
                          <a:cs typeface="Arial" panose="020B0604020202020204" pitchFamily="34" charset="0"/>
                        </a:rPr>
                        <a:t> — seven days a week</a:t>
                      </a:r>
                      <a:endParaRPr lang="en-US" sz="1050" dirty="0">
                        <a:effectLst/>
                        <a:latin typeface="Arial "/>
                        <a:cs typeface="Arial" panose="020B0604020202020204" pitchFamily="34" charset="0"/>
                      </a:endParaRPr>
                    </a:p>
                  </a:txBody>
                  <a:tcPr marL="68580" marR="68580"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050" dirty="0">
                          <a:latin typeface="Arial" panose="020B0604020202020204" pitchFamily="34" charset="0"/>
                          <a:cs typeface="Arial" panose="020B0604020202020204" pitchFamily="34" charset="0"/>
                        </a:rPr>
                        <a:t>30 minutes</a:t>
                      </a:r>
                      <a:r>
                        <a:rPr lang="en-US" sz="1050" baseline="0" dirty="0">
                          <a:latin typeface="Arial" panose="020B0604020202020204" pitchFamily="34" charset="0"/>
                          <a:cs typeface="Arial" panose="020B0604020202020204" pitchFamily="34" charset="0"/>
                        </a:rPr>
                        <a:t> — weekdays</a:t>
                      </a:r>
                    </a:p>
                    <a:p>
                      <a:pPr marL="0" marR="0" lvl="0" indent="0" algn="l" rtl="0" eaLnBrk="1" fontAlgn="t" latinLnBrk="0" hangingPunct="1">
                        <a:lnSpc>
                          <a:spcPct val="100000"/>
                        </a:lnSpc>
                        <a:spcBef>
                          <a:spcPts val="0"/>
                        </a:spcBef>
                        <a:spcAft>
                          <a:spcPts val="800"/>
                        </a:spcAft>
                        <a:buClrTx/>
                        <a:buSzTx/>
                        <a:buFontTx/>
                        <a:buNone/>
                      </a:pPr>
                      <a:r>
                        <a:rPr lang="en-US" sz="1050" baseline="0" dirty="0">
                          <a:latin typeface="Arial" panose="020B0604020202020204" pitchFamily="34" charset="0"/>
                          <a:cs typeface="Arial" panose="020B0604020202020204" pitchFamily="34" charset="0"/>
                        </a:rPr>
                        <a:t>60 minutes — Saturday &amp; Sunday</a:t>
                      </a:r>
                      <a:endParaRPr lang="en-US" sz="1050" dirty="0">
                        <a:latin typeface="Arial" panose="020B0604020202020204" pitchFamily="34" charset="0"/>
                        <a:cs typeface="Arial" panose="020B0604020202020204" pitchFamily="34" charset="0"/>
                      </a:endParaRPr>
                    </a:p>
                  </a:txBody>
                  <a:tcPr marL="68580" marR="68580" anchor="ctr">
                    <a:solidFill>
                      <a:schemeClr val="bg2"/>
                    </a:solidFill>
                  </a:tcPr>
                </a:tc>
                <a:extLst>
                  <a:ext uri="{0D108BD9-81ED-4DB2-BD59-A6C34878D82A}">
                    <a16:rowId xmlns:a16="http://schemas.microsoft.com/office/drawing/2014/main" val="1607444348"/>
                  </a:ext>
                </a:extLst>
              </a:tr>
              <a:tr h="403264">
                <a:tc>
                  <a:txBody>
                    <a:bodyPr/>
                    <a:lstStyle/>
                    <a:p>
                      <a:r>
                        <a:rPr lang="en-US" sz="1050" dirty="0">
                          <a:latin typeface="Arial "/>
                          <a:cs typeface="Arial" panose="020B0604020202020204" pitchFamily="34" charset="0"/>
                        </a:rPr>
                        <a:t>10</a:t>
                      </a:r>
                    </a:p>
                  </a:txBody>
                  <a:tcPr anchor="ctr">
                    <a:solidFill>
                      <a:schemeClr val="bg2">
                        <a:lumMod val="90000"/>
                      </a:schemeClr>
                    </a:solidFill>
                  </a:tcPr>
                </a:tc>
                <a:tc>
                  <a:txBody>
                    <a:bodyPr/>
                    <a:lstStyle/>
                    <a:p>
                      <a:pPr rtl="0" fontAlgn="t">
                        <a:spcBef>
                          <a:spcPts val="0"/>
                        </a:spcBef>
                        <a:spcAft>
                          <a:spcPts val="800"/>
                        </a:spcAft>
                      </a:pPr>
                      <a:r>
                        <a:rPr lang="en-US" sz="1050" dirty="0">
                          <a:effectLst/>
                          <a:latin typeface="Arial "/>
                          <a:cs typeface="Arial" panose="020B0604020202020204" pitchFamily="34" charset="0"/>
                        </a:rPr>
                        <a:t>E Broad/W Broad</a:t>
                      </a:r>
                    </a:p>
                  </a:txBody>
                  <a:tcPr marL="68580" marR="68580" anchor="ctr">
                    <a:solidFill>
                      <a:schemeClr val="bg2">
                        <a:lumMod val="90000"/>
                      </a:schemeClr>
                    </a:solidFill>
                  </a:tcPr>
                </a:tc>
                <a:tc>
                  <a:txBody>
                    <a:bodyPr/>
                    <a:lstStyle/>
                    <a:p>
                      <a:pPr rtl="0" fontAlgn="t">
                        <a:spcBef>
                          <a:spcPts val="0"/>
                        </a:spcBef>
                        <a:spcAft>
                          <a:spcPts val="800"/>
                        </a:spcAft>
                      </a:pPr>
                      <a:r>
                        <a:rPr lang="en-US" sz="1050" dirty="0">
                          <a:effectLst/>
                          <a:latin typeface="Arial "/>
                          <a:cs typeface="Arial"/>
                        </a:rPr>
                        <a:t>10 minutes on</a:t>
                      </a:r>
                      <a:r>
                        <a:rPr lang="en-US" sz="1050" baseline="0" dirty="0">
                          <a:effectLst/>
                          <a:latin typeface="Arial "/>
                          <a:cs typeface="Arial"/>
                        </a:rPr>
                        <a:t> W Broad Street and 15 minutes remainder — seven days a week </a:t>
                      </a:r>
                      <a:endParaRPr lang="en-US" sz="1050" dirty="0">
                        <a:effectLst/>
                        <a:latin typeface="Arial "/>
                        <a:cs typeface="Arial"/>
                      </a:endParaRPr>
                    </a:p>
                  </a:txBody>
                  <a:tcPr marL="68580" marR="68580" anchor="ctr">
                    <a:solidFill>
                      <a:schemeClr val="bg2">
                        <a:lumMod val="90000"/>
                      </a:schemeClr>
                    </a:solidFill>
                  </a:tcPr>
                </a:tc>
                <a:tc>
                  <a:txBody>
                    <a:bodyPr/>
                    <a:lstStyle/>
                    <a:p>
                      <a:pPr rtl="0" fontAlgn="t">
                        <a:spcBef>
                          <a:spcPts val="0"/>
                        </a:spcBef>
                        <a:spcAft>
                          <a:spcPts val="800"/>
                        </a:spcAft>
                      </a:pPr>
                      <a:r>
                        <a:rPr lang="en-US" sz="1050" dirty="0">
                          <a:effectLst/>
                          <a:latin typeface="Arial "/>
                          <a:cs typeface="Arial" panose="020B0604020202020204" pitchFamily="34" charset="0"/>
                        </a:rPr>
                        <a:t>15 minutes core service and 30 minutes Mt. Carmel</a:t>
                      </a:r>
                      <a:r>
                        <a:rPr lang="en-US" sz="1050" baseline="0" dirty="0">
                          <a:effectLst/>
                          <a:latin typeface="Arial "/>
                          <a:cs typeface="Arial" panose="020B0604020202020204" pitchFamily="34" charset="0"/>
                        </a:rPr>
                        <a:t> East Hospital to eastern end of line</a:t>
                      </a:r>
                      <a:endParaRPr lang="en-US" sz="1050" dirty="0">
                        <a:effectLst/>
                        <a:latin typeface="Arial "/>
                        <a:cs typeface="Arial" panose="020B0604020202020204" pitchFamily="34" charset="0"/>
                      </a:endParaRPr>
                    </a:p>
                  </a:txBody>
                  <a:tcPr marL="68580" marR="68580" anchor="ctr">
                    <a:solidFill>
                      <a:schemeClr val="bg2">
                        <a:lumMod val="90000"/>
                      </a:schemeClr>
                    </a:solidFill>
                  </a:tcPr>
                </a:tc>
                <a:extLst>
                  <a:ext uri="{0D108BD9-81ED-4DB2-BD59-A6C34878D82A}">
                    <a16:rowId xmlns:a16="http://schemas.microsoft.com/office/drawing/2014/main" val="3665557516"/>
                  </a:ext>
                </a:extLst>
              </a:tr>
              <a:tr h="568505">
                <a:tc>
                  <a:txBody>
                    <a:bodyPr/>
                    <a:lstStyle/>
                    <a:p>
                      <a:r>
                        <a:rPr lang="en-US" sz="1050" dirty="0">
                          <a:latin typeface="Arial "/>
                          <a:cs typeface="Arial" panose="020B0604020202020204" pitchFamily="34" charset="0"/>
                        </a:rPr>
                        <a:t>22</a:t>
                      </a:r>
                    </a:p>
                  </a:txBody>
                  <a:tcPr anchor="ctr">
                    <a:solidFill>
                      <a:schemeClr val="bg2"/>
                    </a:solidFill>
                  </a:tcPr>
                </a:tc>
                <a:tc>
                  <a:txBody>
                    <a:bodyPr/>
                    <a:lstStyle/>
                    <a:p>
                      <a:pPr rtl="0" fontAlgn="t">
                        <a:spcBef>
                          <a:spcPts val="0"/>
                        </a:spcBef>
                        <a:spcAft>
                          <a:spcPts val="800"/>
                        </a:spcAft>
                      </a:pPr>
                      <a:r>
                        <a:rPr lang="en-US" sz="1050" dirty="0">
                          <a:effectLst/>
                          <a:latin typeface="Arial "/>
                          <a:cs typeface="Arial" panose="020B0604020202020204" pitchFamily="34" charset="0"/>
                        </a:rPr>
                        <a:t>OSU/</a:t>
                      </a:r>
                      <a:r>
                        <a:rPr lang="en-US" sz="1050" baseline="0" dirty="0">
                          <a:effectLst/>
                          <a:latin typeface="Arial "/>
                          <a:cs typeface="Arial" panose="020B0604020202020204" pitchFamily="34" charset="0"/>
                        </a:rPr>
                        <a:t> Rickenbacker</a:t>
                      </a:r>
                      <a:endParaRPr lang="en-US" sz="1050" dirty="0">
                        <a:effectLst/>
                        <a:latin typeface="Arial "/>
                        <a:cs typeface="Arial" panose="020B0604020202020204" pitchFamily="34" charset="0"/>
                      </a:endParaRPr>
                    </a:p>
                  </a:txBody>
                  <a:tcPr marL="68580" marR="68580" anchor="ctr">
                    <a:solidFill>
                      <a:schemeClr val="bg2"/>
                    </a:solidFill>
                  </a:tcPr>
                </a:tc>
                <a:tc>
                  <a:txBody>
                    <a:bodyPr/>
                    <a:lstStyle/>
                    <a:p>
                      <a:pPr rtl="0" fontAlgn="t">
                        <a:spcBef>
                          <a:spcPts val="0"/>
                        </a:spcBef>
                        <a:spcAft>
                          <a:spcPts val="800"/>
                        </a:spcAft>
                      </a:pPr>
                      <a:r>
                        <a:rPr lang="en-US" sz="1050" dirty="0">
                          <a:effectLst/>
                          <a:latin typeface="Arial "/>
                          <a:cs typeface="Arial"/>
                        </a:rPr>
                        <a:t>15 minutes south of Broad Street with 30 minutes remainder — seven days a week</a:t>
                      </a:r>
                    </a:p>
                  </a:txBody>
                  <a:tcPr marL="68580" marR="68580" anchor="ctr">
                    <a:solidFill>
                      <a:schemeClr val="bg2"/>
                    </a:solidFill>
                  </a:tcPr>
                </a:tc>
                <a:tc>
                  <a:txBody>
                    <a:bodyPr/>
                    <a:lstStyle/>
                    <a:p>
                      <a:pPr rtl="0" fontAlgn="t">
                        <a:spcBef>
                          <a:spcPts val="0"/>
                        </a:spcBef>
                        <a:spcAft>
                          <a:spcPts val="800"/>
                        </a:spcAft>
                      </a:pPr>
                      <a:r>
                        <a:rPr lang="en-US" sz="1050" dirty="0">
                          <a:effectLst/>
                          <a:latin typeface="Arial "/>
                          <a:cs typeface="Arial" panose="020B0604020202020204" pitchFamily="34" charset="0"/>
                        </a:rPr>
                        <a:t>15 minutes south of Broad Street and 30 minutes remainder — weekdays</a:t>
                      </a:r>
                      <a:r>
                        <a:rPr lang="en-US" sz="1050" baseline="0" dirty="0">
                          <a:effectLst/>
                          <a:latin typeface="Arial "/>
                          <a:cs typeface="Arial" panose="020B0604020202020204" pitchFamily="34" charset="0"/>
                        </a:rPr>
                        <a:t> </a:t>
                      </a:r>
                      <a:endParaRPr lang="en-US" sz="1050" dirty="0">
                        <a:effectLst/>
                        <a:latin typeface="Arial "/>
                        <a:cs typeface="Arial" panose="020B0604020202020204" pitchFamily="34" charset="0"/>
                      </a:endParaRPr>
                    </a:p>
                    <a:p>
                      <a:pPr rtl="0" fontAlgn="t">
                        <a:spcBef>
                          <a:spcPts val="0"/>
                        </a:spcBef>
                        <a:spcAft>
                          <a:spcPts val="800"/>
                        </a:spcAft>
                      </a:pPr>
                      <a:r>
                        <a:rPr lang="en-US" sz="1050" dirty="0">
                          <a:effectLst/>
                          <a:latin typeface="Arial "/>
                          <a:cs typeface="Arial" panose="020B0604020202020204" pitchFamily="34" charset="0"/>
                        </a:rPr>
                        <a:t>30 minutes all day — Saturday</a:t>
                      </a:r>
                      <a:r>
                        <a:rPr lang="en-US" sz="1050" baseline="0" dirty="0">
                          <a:effectLst/>
                          <a:latin typeface="Arial "/>
                          <a:cs typeface="Arial" panose="020B0604020202020204" pitchFamily="34" charset="0"/>
                        </a:rPr>
                        <a:t> &amp; Sunday</a:t>
                      </a:r>
                      <a:endParaRPr lang="en-US" sz="1050" dirty="0">
                        <a:effectLst/>
                        <a:latin typeface="Arial "/>
                        <a:cs typeface="Arial" panose="020B0604020202020204" pitchFamily="34" charset="0"/>
                      </a:endParaRPr>
                    </a:p>
                  </a:txBody>
                  <a:tcPr marL="68580" marR="68580" anchor="ctr">
                    <a:solidFill>
                      <a:schemeClr val="bg2"/>
                    </a:solidFill>
                  </a:tcPr>
                </a:tc>
                <a:extLst>
                  <a:ext uri="{0D108BD9-81ED-4DB2-BD59-A6C34878D82A}">
                    <a16:rowId xmlns:a16="http://schemas.microsoft.com/office/drawing/2014/main" val="2403470486"/>
                  </a:ext>
                </a:extLst>
              </a:tr>
              <a:tr h="433351">
                <a:tc>
                  <a:txBody>
                    <a:bodyPr/>
                    <a:lstStyle/>
                    <a:p>
                      <a:pPr lvl="0">
                        <a:buNone/>
                      </a:pPr>
                      <a:r>
                        <a:rPr lang="en-US" sz="1050" dirty="0">
                          <a:latin typeface="Arial "/>
                        </a:rPr>
                        <a:t>23</a:t>
                      </a:r>
                    </a:p>
                  </a:txBody>
                  <a:tcPr anchor="ctr">
                    <a:solidFill>
                      <a:schemeClr val="bg2">
                        <a:lumMod val="90000"/>
                      </a:schemeClr>
                    </a:solidFill>
                  </a:tcPr>
                </a:tc>
                <a:tc>
                  <a:txBody>
                    <a:bodyPr/>
                    <a:lstStyle/>
                    <a:p>
                      <a:pPr lvl="0">
                        <a:spcBef>
                          <a:spcPts val="0"/>
                        </a:spcBef>
                        <a:spcAft>
                          <a:spcPts val="800"/>
                        </a:spcAft>
                        <a:buNone/>
                      </a:pPr>
                      <a:r>
                        <a:rPr lang="en-US" sz="1050" dirty="0">
                          <a:effectLst/>
                          <a:latin typeface="Arial "/>
                        </a:rPr>
                        <a:t>James/</a:t>
                      </a:r>
                      <a:r>
                        <a:rPr lang="en-US" sz="1050" dirty="0" err="1">
                          <a:effectLst/>
                          <a:latin typeface="Arial "/>
                        </a:rPr>
                        <a:t>Stelzer</a:t>
                      </a:r>
                      <a:endParaRPr lang="en-US" sz="1050" dirty="0">
                        <a:effectLst/>
                        <a:latin typeface="Arial "/>
                      </a:endParaRPr>
                    </a:p>
                  </a:txBody>
                  <a:tcPr marL="68580" marR="68580" anchor="ctr">
                    <a:solidFill>
                      <a:schemeClr val="bg2">
                        <a:lumMod val="90000"/>
                      </a:schemeClr>
                    </a:solidFill>
                  </a:tcPr>
                </a:tc>
                <a:tc>
                  <a:txBody>
                    <a:bodyPr/>
                    <a:lstStyle/>
                    <a:p>
                      <a:pPr lvl="0">
                        <a:spcBef>
                          <a:spcPts val="0"/>
                        </a:spcBef>
                        <a:spcAft>
                          <a:spcPts val="800"/>
                        </a:spcAft>
                        <a:buNone/>
                      </a:pPr>
                      <a:r>
                        <a:rPr lang="en-US" sz="1050" baseline="0" dirty="0">
                          <a:effectLst/>
                          <a:latin typeface="Arial "/>
                          <a:cs typeface="Arial"/>
                        </a:rPr>
                        <a:t>30 minutes — seven days a week</a:t>
                      </a:r>
                    </a:p>
                  </a:txBody>
                  <a:tcPr marL="68580" marR="68580" anchor="ctr">
                    <a:solidFill>
                      <a:schemeClr val="bg2">
                        <a:lumMod val="90000"/>
                      </a:schemeClr>
                    </a:solidFill>
                  </a:tcPr>
                </a:tc>
                <a:tc>
                  <a:txBody>
                    <a:bodyPr/>
                    <a:lstStyle/>
                    <a:p>
                      <a:pPr lvl="0">
                        <a:spcBef>
                          <a:spcPts val="0"/>
                        </a:spcBef>
                        <a:spcAft>
                          <a:spcPts val="800"/>
                        </a:spcAft>
                        <a:buNone/>
                      </a:pPr>
                      <a:r>
                        <a:rPr lang="en-US" sz="1050" u="none" strike="noStrike" baseline="0" dirty="0">
                          <a:effectLst/>
                          <a:latin typeface="Arial "/>
                        </a:rPr>
                        <a:t>30 minutes — </a:t>
                      </a:r>
                      <a:r>
                        <a:rPr lang="en-US" sz="1050" u="none" strike="noStrike" baseline="0" dirty="0" smtClean="0">
                          <a:effectLst/>
                          <a:latin typeface="Arial "/>
                        </a:rPr>
                        <a:t>weekdays &amp; Saturday</a:t>
                      </a:r>
                      <a:endParaRPr lang="en-US" sz="1050" u="none" strike="noStrike" baseline="0" dirty="0">
                        <a:effectLst/>
                        <a:latin typeface="Arial "/>
                      </a:endParaRPr>
                    </a:p>
                    <a:p>
                      <a:pPr lvl="0">
                        <a:spcBef>
                          <a:spcPts val="0"/>
                        </a:spcBef>
                        <a:spcAft>
                          <a:spcPts val="800"/>
                        </a:spcAft>
                        <a:buNone/>
                      </a:pPr>
                      <a:r>
                        <a:rPr lang="en-US" sz="1050" u="none" strike="noStrike" baseline="0" dirty="0">
                          <a:effectLst/>
                          <a:latin typeface="Arial "/>
                        </a:rPr>
                        <a:t>60 minutes — Sunday</a:t>
                      </a:r>
                    </a:p>
                  </a:txBody>
                  <a:tcPr marL="68580" marR="68580" anchor="ctr">
                    <a:solidFill>
                      <a:schemeClr val="bg2">
                        <a:lumMod val="90000"/>
                      </a:schemeClr>
                    </a:solidFill>
                  </a:tcPr>
                </a:tc>
                <a:extLst>
                  <a:ext uri="{0D108BD9-81ED-4DB2-BD59-A6C34878D82A}">
                    <a16:rowId xmlns:a16="http://schemas.microsoft.com/office/drawing/2014/main" val="749439497"/>
                  </a:ext>
                </a:extLst>
              </a:tr>
              <a:tr h="433351">
                <a:tc>
                  <a:txBody>
                    <a:bodyPr/>
                    <a:lstStyle/>
                    <a:p>
                      <a:pPr lvl="0">
                        <a:buNone/>
                      </a:pPr>
                      <a:r>
                        <a:rPr lang="en-US" sz="1050" dirty="0">
                          <a:latin typeface="Arial "/>
                        </a:rPr>
                        <a:t>24</a:t>
                      </a:r>
                    </a:p>
                  </a:txBody>
                  <a:tcPr anchor="ctr">
                    <a:solidFill>
                      <a:schemeClr val="bg2"/>
                    </a:solidFill>
                  </a:tcPr>
                </a:tc>
                <a:tc>
                  <a:txBody>
                    <a:bodyPr/>
                    <a:lstStyle/>
                    <a:p>
                      <a:pPr lvl="0">
                        <a:spcBef>
                          <a:spcPts val="0"/>
                        </a:spcBef>
                        <a:spcAft>
                          <a:spcPts val="800"/>
                        </a:spcAft>
                        <a:buNone/>
                      </a:pPr>
                      <a:r>
                        <a:rPr lang="en-US" sz="1050" dirty="0">
                          <a:effectLst/>
                          <a:latin typeface="Arial "/>
                        </a:rPr>
                        <a:t>Hamilton</a:t>
                      </a:r>
                    </a:p>
                  </a:txBody>
                  <a:tcPr marL="68580" marR="68580" anchor="ctr">
                    <a:solidFill>
                      <a:schemeClr val="bg2"/>
                    </a:solidFill>
                  </a:tcPr>
                </a:tc>
                <a:tc>
                  <a:txBody>
                    <a:bodyPr/>
                    <a:lstStyle/>
                    <a:p>
                      <a:pPr lvl="0">
                        <a:spcBef>
                          <a:spcPts val="0"/>
                        </a:spcBef>
                        <a:spcAft>
                          <a:spcPts val="800"/>
                        </a:spcAft>
                        <a:buNone/>
                      </a:pPr>
                      <a:r>
                        <a:rPr lang="en-US" sz="1050" baseline="0" dirty="0">
                          <a:effectLst/>
                          <a:latin typeface="Arial "/>
                          <a:cs typeface="Arial"/>
                        </a:rPr>
                        <a:t>30 minutes and 60 minute peak service to Rickenbacker — seven days a week</a:t>
                      </a:r>
                    </a:p>
                  </a:txBody>
                  <a:tcPr marL="68580" marR="68580" anchor="ctr">
                    <a:solidFill>
                      <a:schemeClr val="bg2"/>
                    </a:solidFill>
                  </a:tcPr>
                </a:tc>
                <a:tc>
                  <a:txBody>
                    <a:bodyPr/>
                    <a:lstStyle/>
                    <a:p>
                      <a:pPr lvl="0">
                        <a:spcBef>
                          <a:spcPts val="0"/>
                        </a:spcBef>
                        <a:spcAft>
                          <a:spcPts val="800"/>
                        </a:spcAft>
                        <a:buNone/>
                      </a:pPr>
                      <a:r>
                        <a:rPr lang="en-US" sz="1050" u="none" strike="noStrike" baseline="0" dirty="0">
                          <a:effectLst/>
                          <a:latin typeface="Arial "/>
                        </a:rPr>
                        <a:t>60 minutes from Easton to Eastland Mall—  seven days a week</a:t>
                      </a:r>
                    </a:p>
                    <a:p>
                      <a:pPr lvl="0">
                        <a:spcBef>
                          <a:spcPts val="0"/>
                        </a:spcBef>
                        <a:spcAft>
                          <a:spcPts val="800"/>
                        </a:spcAft>
                        <a:buNone/>
                      </a:pPr>
                      <a:r>
                        <a:rPr lang="en-US" sz="1050" u="none" strike="noStrike" baseline="0" dirty="0">
                          <a:effectLst/>
                          <a:latin typeface="Arial "/>
                        </a:rPr>
                        <a:t>60 minutes from Eastland Mall to Rickenbacker using service extension –weekdays only</a:t>
                      </a:r>
                    </a:p>
                  </a:txBody>
                  <a:tcPr marL="68580" marR="68580" anchor="ctr">
                    <a:solidFill>
                      <a:schemeClr val="bg2"/>
                    </a:solidFill>
                  </a:tcPr>
                </a:tc>
                <a:extLst>
                  <a:ext uri="{0D108BD9-81ED-4DB2-BD59-A6C34878D82A}">
                    <a16:rowId xmlns:a16="http://schemas.microsoft.com/office/drawing/2014/main" val="3423400340"/>
                  </a:ext>
                </a:extLst>
              </a:tr>
              <a:tr h="433351">
                <a:tc>
                  <a:txBody>
                    <a:bodyPr/>
                    <a:lstStyle/>
                    <a:p>
                      <a:pPr lvl="0">
                        <a:buNone/>
                      </a:pPr>
                      <a:r>
                        <a:rPr lang="en-US" sz="1050" dirty="0">
                          <a:latin typeface="Arial "/>
                        </a:rPr>
                        <a:t>34</a:t>
                      </a:r>
                    </a:p>
                  </a:txBody>
                  <a:tcPr anchor="ctr">
                    <a:solidFill>
                      <a:schemeClr val="bg2">
                        <a:lumMod val="90000"/>
                      </a:schemeClr>
                    </a:solidFill>
                  </a:tcPr>
                </a:tc>
                <a:tc>
                  <a:txBody>
                    <a:bodyPr/>
                    <a:lstStyle/>
                    <a:p>
                      <a:pPr lvl="0">
                        <a:spcBef>
                          <a:spcPts val="0"/>
                        </a:spcBef>
                        <a:spcAft>
                          <a:spcPts val="800"/>
                        </a:spcAft>
                        <a:buNone/>
                      </a:pPr>
                      <a:r>
                        <a:rPr lang="en-US" sz="1050" dirty="0">
                          <a:effectLst/>
                          <a:latin typeface="Arial "/>
                        </a:rPr>
                        <a:t>Morse</a:t>
                      </a:r>
                    </a:p>
                  </a:txBody>
                  <a:tcPr marL="68580" marR="68580" anchor="ctr">
                    <a:solidFill>
                      <a:schemeClr val="bg2">
                        <a:lumMod val="90000"/>
                      </a:schemeClr>
                    </a:solidFill>
                  </a:tcPr>
                </a:tc>
                <a:tc>
                  <a:txBody>
                    <a:bodyPr/>
                    <a:lstStyle/>
                    <a:p>
                      <a:pPr lvl="0">
                        <a:spcBef>
                          <a:spcPts val="0"/>
                        </a:spcBef>
                        <a:spcAft>
                          <a:spcPts val="800"/>
                        </a:spcAft>
                        <a:buNone/>
                      </a:pPr>
                      <a:r>
                        <a:rPr lang="en-US" sz="1050" baseline="0" dirty="0">
                          <a:effectLst/>
                          <a:latin typeface="Arial "/>
                          <a:cs typeface="Arial"/>
                        </a:rPr>
                        <a:t>30 minutes — seven days a week</a:t>
                      </a:r>
                    </a:p>
                  </a:txBody>
                  <a:tcPr marL="68580" marR="68580" anchor="ctr">
                    <a:solidFill>
                      <a:schemeClr val="bg2">
                        <a:lumMod val="90000"/>
                      </a:schemeClr>
                    </a:solidFill>
                  </a:tcPr>
                </a:tc>
                <a:tc>
                  <a:txBody>
                    <a:bodyPr/>
                    <a:lstStyle/>
                    <a:p>
                      <a:pPr lvl="0">
                        <a:spcBef>
                          <a:spcPts val="0"/>
                        </a:spcBef>
                        <a:spcAft>
                          <a:spcPts val="800"/>
                        </a:spcAft>
                        <a:buNone/>
                      </a:pPr>
                      <a:r>
                        <a:rPr lang="en-US" sz="1050" u="none" strike="noStrike" baseline="0" dirty="0">
                          <a:effectLst/>
                          <a:latin typeface="Arial "/>
                        </a:rPr>
                        <a:t>30 minutes — weekdays</a:t>
                      </a:r>
                    </a:p>
                    <a:p>
                      <a:pPr lvl="0">
                        <a:spcBef>
                          <a:spcPts val="0"/>
                        </a:spcBef>
                        <a:spcAft>
                          <a:spcPts val="800"/>
                        </a:spcAft>
                        <a:buNone/>
                      </a:pPr>
                      <a:r>
                        <a:rPr lang="en-US" sz="1050" u="none" strike="noStrike" baseline="0" dirty="0">
                          <a:effectLst/>
                          <a:latin typeface="Arial "/>
                        </a:rPr>
                        <a:t>60 minutes — Saturday &amp; Sunday</a:t>
                      </a:r>
                    </a:p>
                  </a:txBody>
                  <a:tcPr marL="68580" marR="68580" anchor="ctr">
                    <a:solidFill>
                      <a:schemeClr val="bg2">
                        <a:lumMod val="90000"/>
                      </a:schemeClr>
                    </a:solidFill>
                  </a:tcPr>
                </a:tc>
                <a:extLst>
                  <a:ext uri="{0D108BD9-81ED-4DB2-BD59-A6C34878D82A}">
                    <a16:rowId xmlns:a16="http://schemas.microsoft.com/office/drawing/2014/main" val="3231150788"/>
                  </a:ext>
                </a:extLst>
              </a:tr>
              <a:tr h="392394">
                <a:tc>
                  <a:txBody>
                    <a:bodyPr/>
                    <a:lstStyle/>
                    <a:p>
                      <a:pPr lvl="0">
                        <a:buNone/>
                      </a:pPr>
                      <a:r>
                        <a:rPr lang="en-US" sz="1050" dirty="0">
                          <a:latin typeface="Arial "/>
                        </a:rPr>
                        <a:t>102</a:t>
                      </a:r>
                    </a:p>
                  </a:txBody>
                  <a:tcPr anchor="ctr">
                    <a:solidFill>
                      <a:schemeClr val="bg2"/>
                    </a:solidFill>
                  </a:tcPr>
                </a:tc>
                <a:tc>
                  <a:txBody>
                    <a:bodyPr/>
                    <a:lstStyle/>
                    <a:p>
                      <a:pPr lvl="0">
                        <a:spcBef>
                          <a:spcPts val="0"/>
                        </a:spcBef>
                        <a:spcAft>
                          <a:spcPts val="800"/>
                        </a:spcAft>
                        <a:buNone/>
                      </a:pPr>
                      <a:r>
                        <a:rPr lang="en-US" sz="1050" dirty="0">
                          <a:effectLst/>
                          <a:latin typeface="Arial "/>
                        </a:rPr>
                        <a:t>N High/Polaris Pkwy</a:t>
                      </a:r>
                    </a:p>
                  </a:txBody>
                  <a:tcPr marL="68580" marR="68580" anchor="ctr">
                    <a:solidFill>
                      <a:schemeClr val="bg2"/>
                    </a:solidFill>
                  </a:tcPr>
                </a:tc>
                <a:tc>
                  <a:txBody>
                    <a:bodyPr/>
                    <a:lstStyle/>
                    <a:p>
                      <a:pPr lvl="0">
                        <a:spcBef>
                          <a:spcPts val="0"/>
                        </a:spcBef>
                        <a:spcAft>
                          <a:spcPts val="800"/>
                        </a:spcAft>
                        <a:buNone/>
                      </a:pPr>
                      <a:r>
                        <a:rPr lang="en-US" sz="1050" baseline="0" dirty="0">
                          <a:effectLst/>
                          <a:latin typeface="Arial "/>
                          <a:cs typeface="Arial"/>
                        </a:rPr>
                        <a:t>30 minutes — seven days a week</a:t>
                      </a:r>
                    </a:p>
                  </a:txBody>
                  <a:tcPr marL="68580" marR="68580" anchor="ctr">
                    <a:solidFill>
                      <a:schemeClr val="bg2"/>
                    </a:solidFill>
                  </a:tcPr>
                </a:tc>
                <a:tc>
                  <a:txBody>
                    <a:bodyPr/>
                    <a:lstStyle/>
                    <a:p>
                      <a:pPr lvl="0">
                        <a:spcBef>
                          <a:spcPts val="0"/>
                        </a:spcBef>
                        <a:spcAft>
                          <a:spcPts val="800"/>
                        </a:spcAft>
                        <a:buNone/>
                      </a:pPr>
                      <a:r>
                        <a:rPr lang="en-US" sz="1050" u="none" strike="noStrike" baseline="0" dirty="0">
                          <a:effectLst/>
                          <a:latin typeface="Arial "/>
                        </a:rPr>
                        <a:t>60 minutes —  seven days a week</a:t>
                      </a:r>
                    </a:p>
                  </a:txBody>
                  <a:tcPr marL="68580" marR="68580" anchor="ctr">
                    <a:solidFill>
                      <a:schemeClr val="bg2"/>
                    </a:solidFill>
                  </a:tcPr>
                </a:tc>
                <a:extLst>
                  <a:ext uri="{0D108BD9-81ED-4DB2-BD59-A6C34878D82A}">
                    <a16:rowId xmlns:a16="http://schemas.microsoft.com/office/drawing/2014/main" val="872133157"/>
                  </a:ext>
                </a:extLst>
              </a:tr>
              <a:tr h="392394">
                <a:tc gridSpan="2">
                  <a:txBody>
                    <a:bodyPr/>
                    <a:lstStyle/>
                    <a:p>
                      <a:pPr lvl="0">
                        <a:buNone/>
                      </a:pPr>
                      <a:r>
                        <a:rPr lang="en-US" sz="1100" dirty="0">
                          <a:latin typeface="Arial "/>
                        </a:rPr>
                        <a:t>CMAX </a:t>
                      </a:r>
                    </a:p>
                  </a:txBody>
                  <a:tcPr>
                    <a:solidFill>
                      <a:schemeClr val="bg2">
                        <a:lumMod val="90000"/>
                      </a:schemeClr>
                    </a:solidFill>
                  </a:tcPr>
                </a:tc>
                <a:tc hMerge="1">
                  <a:txBody>
                    <a:bodyPr/>
                    <a:lstStyle/>
                    <a:p>
                      <a:pPr lvl="0">
                        <a:spcBef>
                          <a:spcPts val="0"/>
                        </a:spcBef>
                        <a:spcAft>
                          <a:spcPts val="800"/>
                        </a:spcAft>
                        <a:buNone/>
                      </a:pPr>
                      <a:endParaRPr lang="en-US" sz="1100" dirty="0">
                        <a:effectLst/>
                        <a:latin typeface="Arial "/>
                      </a:endParaRPr>
                    </a:p>
                  </a:txBody>
                  <a:tcPr marL="68580" marR="68580"/>
                </a:tc>
                <a:tc>
                  <a:txBody>
                    <a:bodyPr/>
                    <a:lstStyle/>
                    <a:p>
                      <a:pPr lvl="0">
                        <a:spcBef>
                          <a:spcPts val="0"/>
                        </a:spcBef>
                        <a:spcAft>
                          <a:spcPts val="800"/>
                        </a:spcAft>
                        <a:buNone/>
                      </a:pPr>
                      <a:r>
                        <a:rPr lang="en-US" sz="1050" baseline="0" dirty="0">
                          <a:effectLst/>
                          <a:latin typeface="Arial "/>
                          <a:cs typeface="Arial"/>
                        </a:rPr>
                        <a:t>10 minutes from 3 p.m. to 6 p.m. with 15 minutes remainder </a:t>
                      </a:r>
                    </a:p>
                  </a:txBody>
                  <a:tcPr marL="68580" marR="68580">
                    <a:solidFill>
                      <a:schemeClr val="bg2">
                        <a:lumMod val="90000"/>
                      </a:schemeClr>
                    </a:solidFill>
                  </a:tcPr>
                </a:tc>
                <a:tc>
                  <a:txBody>
                    <a:bodyPr/>
                    <a:lstStyle/>
                    <a:p>
                      <a:pPr lvl="0">
                        <a:spcBef>
                          <a:spcPts val="0"/>
                        </a:spcBef>
                        <a:spcAft>
                          <a:spcPts val="800"/>
                        </a:spcAft>
                        <a:buNone/>
                      </a:pPr>
                      <a:r>
                        <a:rPr lang="en-US" sz="1050" u="none" strike="noStrike" baseline="0" dirty="0">
                          <a:effectLst/>
                          <a:latin typeface="Arial "/>
                        </a:rPr>
                        <a:t>15 minutes core service and 30 minutes Northland Transit Center to Westerville </a:t>
                      </a:r>
                    </a:p>
                  </a:txBody>
                  <a:tcPr marL="68580" marR="68580">
                    <a:solidFill>
                      <a:schemeClr val="bg2">
                        <a:lumMod val="90000"/>
                      </a:schemeClr>
                    </a:solidFill>
                  </a:tcPr>
                </a:tc>
                <a:extLst>
                  <a:ext uri="{0D108BD9-81ED-4DB2-BD59-A6C34878D82A}">
                    <a16:rowId xmlns:a16="http://schemas.microsoft.com/office/drawing/2014/main" val="4038680545"/>
                  </a:ext>
                </a:extLst>
              </a:tr>
            </a:tbl>
          </a:graphicData>
        </a:graphic>
      </p:graphicFrame>
    </p:spTree>
    <p:extLst>
      <p:ext uri="{BB962C8B-B14F-4D97-AF65-F5344CB8AC3E}">
        <p14:creationId xmlns:p14="http://schemas.microsoft.com/office/powerpoint/2010/main" val="103738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e3d67bda3c_1_140"/>
          <p:cNvSpPr txBox="1"/>
          <p:nvPr/>
        </p:nvSpPr>
        <p:spPr>
          <a:xfrm>
            <a:off x="2188505" y="2258790"/>
            <a:ext cx="7815000" cy="1905600"/>
          </a:xfrm>
          <a:prstGeom prst="rect">
            <a:avLst/>
          </a:prstGeom>
          <a:noFill/>
          <a:ln>
            <a:noFill/>
          </a:ln>
        </p:spPr>
        <p:txBody>
          <a:bodyPr spcFirstLastPara="1" wrap="square" lIns="0" tIns="0" rIns="0" bIns="0" anchor="ctr" anchorCtr="0">
            <a:noAutofit/>
          </a:bodyPr>
          <a:lstStyle/>
          <a:p>
            <a:pPr marL="0" marR="0" lvl="0" indent="0" algn="l" rtl="0">
              <a:lnSpc>
                <a:spcPct val="80000"/>
              </a:lnSpc>
              <a:spcBef>
                <a:spcPts val="0"/>
              </a:spcBef>
              <a:spcAft>
                <a:spcPts val="0"/>
              </a:spcAft>
              <a:buClr>
                <a:schemeClr val="lt1"/>
              </a:buClr>
              <a:buSzPts val="10000"/>
              <a:buFont typeface="Avenir"/>
              <a:buNone/>
            </a:pPr>
            <a:r>
              <a:rPr lang="en-US" sz="6000" b="1" i="0" dirty="0">
                <a:solidFill>
                  <a:schemeClr val="lt1"/>
                </a:solidFill>
                <a:latin typeface="Arial"/>
                <a:ea typeface="Arial"/>
                <a:cs typeface="Arial"/>
                <a:sym typeface="Arial"/>
              </a:rPr>
              <a:t>New Policy Updates</a:t>
            </a:r>
            <a:endParaRPr sz="6000" dirty="0"/>
          </a:p>
        </p:txBody>
      </p:sp>
    </p:spTree>
    <p:extLst>
      <p:ext uri="{BB962C8B-B14F-4D97-AF65-F5344CB8AC3E}">
        <p14:creationId xmlns:p14="http://schemas.microsoft.com/office/powerpoint/2010/main" val="412946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8D206-4B35-E845-B897-4335EB2EECB5}"/>
              </a:ext>
            </a:extLst>
          </p:cNvPr>
          <p:cNvSpPr>
            <a:spLocks noGrp="1"/>
          </p:cNvSpPr>
          <p:nvPr>
            <p:ph type="title"/>
          </p:nvPr>
        </p:nvSpPr>
        <p:spPr>
          <a:xfrm>
            <a:off x="2204286" y="916479"/>
            <a:ext cx="4296733" cy="1157225"/>
          </a:xfrm>
        </p:spPr>
        <p:txBody>
          <a:bodyPr lIns="0" tIns="0" rIns="0" bIns="0"/>
          <a:lstStyle/>
          <a:p>
            <a:r>
              <a:rPr lang="en-US" sz="4500" dirty="0">
                <a:solidFill>
                  <a:schemeClr val="accent1"/>
                </a:solidFill>
                <a:latin typeface="Arial" panose="020B0604020202020204" pitchFamily="34" charset="0"/>
              </a:rPr>
              <a:t>COVID-19 Policy Updates</a:t>
            </a:r>
          </a:p>
        </p:txBody>
      </p:sp>
      <p:pic>
        <p:nvPicPr>
          <p:cNvPr id="11" name="Picture 10">
            <a:extLst>
              <a:ext uri="{FF2B5EF4-FFF2-40B4-BE49-F238E27FC236}">
                <a16:creationId xmlns:a16="http://schemas.microsoft.com/office/drawing/2014/main" id="{8096DE88-F0F0-AC4A-8E63-8293B0FD99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354" y="954478"/>
            <a:ext cx="1116106" cy="1081228"/>
          </a:xfrm>
          <a:prstGeom prst="rect">
            <a:avLst/>
          </a:prstGeom>
        </p:spPr>
      </p:pic>
      <p:sp>
        <p:nvSpPr>
          <p:cNvPr id="4" name="Rectangle 3">
            <a:extLst>
              <a:ext uri="{FF2B5EF4-FFF2-40B4-BE49-F238E27FC236}">
                <a16:creationId xmlns:a16="http://schemas.microsoft.com/office/drawing/2014/main" id="{589BEAC1-504F-124C-A22D-2E51B28DF377}"/>
              </a:ext>
            </a:extLst>
          </p:cNvPr>
          <p:cNvSpPr/>
          <p:nvPr/>
        </p:nvSpPr>
        <p:spPr>
          <a:xfrm>
            <a:off x="739095" y="2787371"/>
            <a:ext cx="5274080" cy="3252493"/>
          </a:xfrm>
          <a:prstGeom prst="rect">
            <a:avLst/>
          </a:prstGeom>
        </p:spPr>
        <p:txBody>
          <a:bodyPr wrap="square" lIns="91440" tIns="45720" rIns="91440" bIns="45720" anchor="t">
            <a:spAutoFit/>
          </a:bodyPr>
          <a:lstStyle/>
          <a:p>
            <a:r>
              <a:rPr lang="en-US" sz="1600" b="1" dirty="0">
                <a:solidFill>
                  <a:srgbClr val="000000"/>
                </a:solidFill>
                <a:latin typeface="Arial" panose="020B0604020202020204" pitchFamily="34" charset="0"/>
                <a:ea typeface="Open Sans"/>
                <a:cs typeface="Arial" panose="020B0604020202020204" pitchFamily="34" charset="0"/>
              </a:rPr>
              <a:t>COTA will continue to follow federal laws which still require masks to be worn on all transit </a:t>
            </a:r>
            <a:r>
              <a:rPr lang="en-US" sz="1600" b="1" dirty="0" smtClean="0">
                <a:solidFill>
                  <a:srgbClr val="000000"/>
                </a:solidFill>
                <a:latin typeface="Arial" panose="020B0604020202020204" pitchFamily="34" charset="0"/>
                <a:ea typeface="Open Sans"/>
                <a:cs typeface="Arial" panose="020B0604020202020204" pitchFamily="34" charset="0"/>
              </a:rPr>
              <a:t>vehicles.</a:t>
            </a:r>
            <a:endParaRPr lang="en-US" sz="1600" b="1" dirty="0">
              <a:solidFill>
                <a:srgbClr val="000000"/>
              </a:solidFill>
              <a:latin typeface="Arial" panose="020B0604020202020204" pitchFamily="34" charset="0"/>
              <a:ea typeface="Open Sans"/>
              <a:cs typeface="Arial" panose="020B0604020202020204" pitchFamily="34" charset="0"/>
            </a:endParaRPr>
          </a:p>
          <a:p>
            <a:pPr>
              <a:lnSpc>
                <a:spcPct val="150000"/>
              </a:lnSpc>
            </a:pPr>
            <a:endParaRPr lang="en-US" sz="1600" b="1" dirty="0">
              <a:solidFill>
                <a:srgbClr val="000000"/>
              </a:solidFill>
              <a:latin typeface="Arial" panose="020B0604020202020204" pitchFamily="34" charset="0"/>
              <a:ea typeface="Open Sans"/>
              <a:cs typeface="Arial" panose="020B0604020202020204" pitchFamily="34" charset="0"/>
            </a:endParaRPr>
          </a:p>
          <a:p>
            <a:r>
              <a:rPr lang="en-US" sz="1600" b="1" dirty="0">
                <a:solidFill>
                  <a:srgbClr val="000000"/>
                </a:solidFill>
                <a:latin typeface="Arial" panose="020B0604020202020204" pitchFamily="34" charset="0"/>
                <a:ea typeface="Open Sans"/>
                <a:cs typeface="Arial" panose="020B0604020202020204" pitchFamily="34" charset="0"/>
              </a:rPr>
              <a:t>COTA will also continue to provide the following </a:t>
            </a:r>
            <a:br>
              <a:rPr lang="en-US" sz="1600" b="1" dirty="0">
                <a:solidFill>
                  <a:srgbClr val="000000"/>
                </a:solidFill>
                <a:latin typeface="Arial" panose="020B0604020202020204" pitchFamily="34" charset="0"/>
                <a:ea typeface="Open Sans"/>
                <a:cs typeface="Arial" panose="020B0604020202020204" pitchFamily="34" charset="0"/>
              </a:rPr>
            </a:br>
            <a:r>
              <a:rPr lang="en-US" sz="1600" b="1" dirty="0">
                <a:solidFill>
                  <a:srgbClr val="000000"/>
                </a:solidFill>
                <a:latin typeface="Arial" panose="020B0604020202020204" pitchFamily="34" charset="0"/>
                <a:ea typeface="Open Sans"/>
                <a:cs typeface="Arial" panose="020B0604020202020204" pitchFamily="34" charset="0"/>
              </a:rPr>
              <a:t>measures to keep customers and employees safe:</a:t>
            </a:r>
            <a:br>
              <a:rPr lang="en-US" sz="1600" b="1" dirty="0">
                <a:solidFill>
                  <a:srgbClr val="000000"/>
                </a:solidFill>
                <a:latin typeface="Arial" panose="020B0604020202020204" pitchFamily="34" charset="0"/>
                <a:ea typeface="Open Sans"/>
                <a:cs typeface="Arial" panose="020B0604020202020204" pitchFamily="34" charset="0"/>
              </a:rPr>
            </a:br>
            <a:endParaRPr lang="en-US" sz="1600" dirty="0">
              <a:latin typeface="Arial" panose="020B0604020202020204" pitchFamily="34" charset="0"/>
              <a:ea typeface="Open Sans" panose="020B0606030504020204" pitchFamily="34" charset="0"/>
              <a:cs typeface="Arial" panose="020B0604020202020204" pitchFamily="34" charset="0"/>
            </a:endParaRPr>
          </a:p>
          <a:p>
            <a:pPr marL="285750" indent="-285750" fontAlgn="base">
              <a:buFont typeface="Arial" panose="020B0604020202020204" pitchFamily="34" charset="0"/>
              <a:buChar char="•"/>
            </a:pPr>
            <a:r>
              <a:rPr lang="en-US" sz="1600" dirty="0">
                <a:solidFill>
                  <a:srgbClr val="000000"/>
                </a:solidFill>
                <a:latin typeface="Arial" panose="020B0604020202020204" pitchFamily="34" charset="0"/>
                <a:ea typeface="Open Sans"/>
                <a:cs typeface="Arial" panose="020B0604020202020204" pitchFamily="34" charset="0"/>
              </a:rPr>
              <a:t>Cleaning and sanitization on all transit vehicles and </a:t>
            </a:r>
            <a:br>
              <a:rPr lang="en-US" sz="1600" dirty="0">
                <a:solidFill>
                  <a:srgbClr val="000000"/>
                </a:solidFill>
                <a:latin typeface="Arial" panose="020B0604020202020204" pitchFamily="34" charset="0"/>
                <a:ea typeface="Open Sans"/>
                <a:cs typeface="Arial" panose="020B0604020202020204" pitchFamily="34" charset="0"/>
              </a:rPr>
            </a:br>
            <a:r>
              <a:rPr lang="en-US" sz="1600" dirty="0">
                <a:solidFill>
                  <a:srgbClr val="000000"/>
                </a:solidFill>
                <a:latin typeface="Arial" panose="020B0604020202020204" pitchFamily="34" charset="0"/>
                <a:ea typeface="Open Sans"/>
                <a:cs typeface="Arial" panose="020B0604020202020204" pitchFamily="34" charset="0"/>
              </a:rPr>
              <a:t>at high-ridership stops</a:t>
            </a:r>
            <a:endParaRPr lang="en-US" sz="16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285750" indent="-285750" fontAlgn="base">
              <a:lnSpc>
                <a:spcPct val="150000"/>
              </a:lnSpc>
              <a:buFont typeface="Arial" panose="020B0604020202020204" pitchFamily="34" charset="0"/>
              <a:buChar char="•"/>
            </a:pPr>
            <a:r>
              <a:rPr lang="en-US" sz="1600" dirty="0">
                <a:solidFill>
                  <a:srgbClr val="000000"/>
                </a:solidFill>
                <a:latin typeface="Arial" panose="020B0604020202020204" pitchFamily="34" charset="0"/>
                <a:ea typeface="Open Sans"/>
                <a:cs typeface="Arial" panose="020B0604020202020204" pitchFamily="34" charset="0"/>
              </a:rPr>
              <a:t>Installed operator barriers on fixed-route fleet</a:t>
            </a:r>
          </a:p>
          <a:p>
            <a:pPr marL="285750" indent="-285750">
              <a:lnSpc>
                <a:spcPct val="150000"/>
              </a:lnSpc>
              <a:buFont typeface="Arial" panose="020B0604020202020204" pitchFamily="34" charset="0"/>
              <a:buChar char="•"/>
            </a:pPr>
            <a:r>
              <a:rPr lang="en-US" sz="1600" dirty="0">
                <a:solidFill>
                  <a:srgbClr val="000000"/>
                </a:solidFill>
                <a:latin typeface="Arial" panose="020B0604020202020204" pitchFamily="34" charset="0"/>
                <a:ea typeface="Open Sans"/>
                <a:cs typeface="Arial" panose="020B0604020202020204" pitchFamily="34" charset="0"/>
              </a:rPr>
              <a:t>Proper ventilation</a:t>
            </a:r>
            <a:endParaRPr lang="en-US" sz="1600" dirty="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600" dirty="0">
                <a:latin typeface="Arial" panose="020B0604020202020204" pitchFamily="34" charset="0"/>
                <a:ea typeface="Open Sans"/>
                <a:cs typeface="Arial" panose="020B0604020202020204" pitchFamily="34" charset="0"/>
              </a:rPr>
              <a:t>Hand sanitizer</a:t>
            </a:r>
            <a:endParaRPr lang="en-US" sz="3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5">
            <a:extLst>
              <a:ext uri="{FF2B5EF4-FFF2-40B4-BE49-F238E27FC236}">
                <a16:creationId xmlns:a16="http://schemas.microsoft.com/office/drawing/2014/main" id="{1C4E01BA-008F-664F-B07B-1B4057E7D303}"/>
              </a:ext>
            </a:extLst>
          </p:cNvPr>
          <p:cNvSpPr txBox="1">
            <a:spLocks/>
          </p:cNvSpPr>
          <p:nvPr/>
        </p:nvSpPr>
        <p:spPr>
          <a:xfrm>
            <a:off x="739094" y="2359428"/>
            <a:ext cx="6075363" cy="42794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How is COTA keeping customers and employees safe?</a:t>
            </a:r>
            <a:endParaRPr lang="en-US" sz="17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person, subway&#10;&#10;Description automatically generated">
            <a:extLst>
              <a:ext uri="{FF2B5EF4-FFF2-40B4-BE49-F238E27FC236}">
                <a16:creationId xmlns:a16="http://schemas.microsoft.com/office/drawing/2014/main" id="{3DDA13F8-599C-3143-A8D5-4BE31152D2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09182" y="0"/>
            <a:ext cx="4982817" cy="6858000"/>
          </a:xfrm>
          <a:prstGeom prst="rect">
            <a:avLst/>
          </a:prstGeom>
        </p:spPr>
      </p:pic>
    </p:spTree>
    <p:extLst>
      <p:ext uri="{BB962C8B-B14F-4D97-AF65-F5344CB8AC3E}">
        <p14:creationId xmlns:p14="http://schemas.microsoft.com/office/powerpoint/2010/main" val="477073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AE06-FBAB-E84F-856E-546FD8571CCE}"/>
              </a:ext>
            </a:extLst>
          </p:cNvPr>
          <p:cNvSpPr>
            <a:spLocks noGrp="1"/>
          </p:cNvSpPr>
          <p:nvPr>
            <p:ph type="title"/>
          </p:nvPr>
        </p:nvSpPr>
        <p:spPr/>
        <p:txBody>
          <a:bodyPr/>
          <a:lstStyle/>
          <a:p>
            <a:r>
              <a:rPr lang="en-US" dirty="0"/>
              <a:t>End of the Line Policy</a:t>
            </a:r>
          </a:p>
        </p:txBody>
      </p:sp>
      <p:sp>
        <p:nvSpPr>
          <p:cNvPr id="3" name="Text Placeholder 7">
            <a:extLst>
              <a:ext uri="{FF2B5EF4-FFF2-40B4-BE49-F238E27FC236}">
                <a16:creationId xmlns:a16="http://schemas.microsoft.com/office/drawing/2014/main" id="{08920CF9-58A5-874B-A95C-92E5AB35A2D1}"/>
              </a:ext>
            </a:extLst>
          </p:cNvPr>
          <p:cNvSpPr txBox="1">
            <a:spLocks/>
          </p:cNvSpPr>
          <p:nvPr/>
        </p:nvSpPr>
        <p:spPr>
          <a:xfrm>
            <a:off x="994610" y="1380565"/>
            <a:ext cx="6107968" cy="454040"/>
          </a:xfrm>
          <a:prstGeom prst="rect">
            <a:avLst/>
          </a:prstGeom>
        </p:spPr>
        <p:txBody>
          <a:bodyPr vert="horz" wrap="square" lIns="0" tIns="0" rIns="0" bIns="0" anchor="t" anchorCtr="0"/>
          <a:lstStyle>
            <a:lvl1pPr marL="0" indent="0" algn="l" defTabSz="914400" rtl="0" eaLnBrk="1" latinLnBrk="0" hangingPunct="1">
              <a:lnSpc>
                <a:spcPct val="150000"/>
              </a:lnSpc>
              <a:spcBef>
                <a:spcPts val="1000"/>
              </a:spcBef>
              <a:buFont typeface="Arial" panose="020B0604020202020204" pitchFamily="34" charset="0"/>
              <a:buNone/>
              <a:defRPr sz="2200" kern="1200" spc="30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rial"/>
                <a:ea typeface="Roboto"/>
                <a:cs typeface="Arial"/>
              </a:rPr>
              <a:t>NEW POLICY EFFECTIVE DEC. 6, 2021</a:t>
            </a:r>
            <a:endParaRPr lang="en-US" sz="1500" dirty="0"/>
          </a:p>
        </p:txBody>
      </p:sp>
      <p:sp>
        <p:nvSpPr>
          <p:cNvPr id="4" name="TextBox 3">
            <a:extLst>
              <a:ext uri="{FF2B5EF4-FFF2-40B4-BE49-F238E27FC236}">
                <a16:creationId xmlns:a16="http://schemas.microsoft.com/office/drawing/2014/main" id="{148E451B-8344-D447-AF2C-B5B4994D93E3}"/>
              </a:ext>
            </a:extLst>
          </p:cNvPr>
          <p:cNvSpPr txBox="1"/>
          <p:nvPr/>
        </p:nvSpPr>
        <p:spPr>
          <a:xfrm>
            <a:off x="841642" y="2319408"/>
            <a:ext cx="5737412" cy="332398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The new policy will require all customers to disembark at the end of the line and can board five (5) minutes prior to departure. </a:t>
            </a:r>
          </a:p>
          <a:p>
            <a:pPr marL="285750" indent="-285750">
              <a:spcAft>
                <a:spcPts val="600"/>
              </a:spcAft>
              <a:buFont typeface="Arial" panose="020B0604020202020204" pitchFamily="34" charset="0"/>
              <a:buChar char="•"/>
            </a:pPr>
            <a:r>
              <a:rPr lang="en-US" sz="2000" dirty="0"/>
              <a:t>This policy change was made to allow for our operators to take their necessary layover time, prepare for their next </a:t>
            </a:r>
            <a:r>
              <a:rPr lang="en-US" sz="2000" dirty="0" smtClean="0"/>
              <a:t>trip, </a:t>
            </a:r>
            <a:r>
              <a:rPr lang="en-US" sz="2000" dirty="0"/>
              <a:t>and ensure their vehicle is safe, secure, and ready for the next </a:t>
            </a:r>
            <a:r>
              <a:rPr lang="en-US" sz="2000" dirty="0" smtClean="0"/>
              <a:t>trip on the line of </a:t>
            </a:r>
            <a:r>
              <a:rPr lang="en-US" sz="2000" dirty="0"/>
              <a:t>service.</a:t>
            </a:r>
          </a:p>
          <a:p>
            <a:pPr marL="285750" indent="-285750">
              <a:spcAft>
                <a:spcPts val="600"/>
              </a:spcAft>
              <a:buFont typeface="Arial" panose="020B0604020202020204" pitchFamily="34" charset="0"/>
              <a:buChar char="•"/>
            </a:pPr>
            <a:r>
              <a:rPr lang="en-US" sz="2000" dirty="0"/>
              <a:t>Operators will notify customers prior to final stop of opportunities to disembark with shelters.</a:t>
            </a:r>
          </a:p>
        </p:txBody>
      </p:sp>
      <p:pic>
        <p:nvPicPr>
          <p:cNvPr id="6" name="Picture 5" descr="A picture containing person, indoor&#10;&#10;Description automatically generated">
            <a:extLst>
              <a:ext uri="{FF2B5EF4-FFF2-40B4-BE49-F238E27FC236}">
                <a16:creationId xmlns:a16="http://schemas.microsoft.com/office/drawing/2014/main" id="{721153BF-7080-4146-B092-18702C780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1040" y="0"/>
            <a:ext cx="4570960" cy="6858000"/>
          </a:xfrm>
          <a:prstGeom prst="rect">
            <a:avLst/>
          </a:prstGeom>
        </p:spPr>
      </p:pic>
    </p:spTree>
    <p:extLst>
      <p:ext uri="{BB962C8B-B14F-4D97-AF65-F5344CB8AC3E}">
        <p14:creationId xmlns:p14="http://schemas.microsoft.com/office/powerpoint/2010/main" val="163776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DA81C-CC4F-7C46-BFCD-D84E2CABB640}"/>
              </a:ext>
            </a:extLst>
          </p:cNvPr>
          <p:cNvSpPr/>
          <p:nvPr/>
        </p:nvSpPr>
        <p:spPr>
          <a:xfrm>
            <a:off x="0" y="0"/>
            <a:ext cx="12192000" cy="1898248"/>
          </a:xfrm>
          <a:prstGeom prst="rect">
            <a:avLst/>
          </a:prstGeom>
          <a:solidFill>
            <a:srgbClr val="1A21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D045BF-4FC0-1249-AA63-3A8FB1B74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46" y="11575"/>
            <a:ext cx="10850108" cy="6103186"/>
          </a:xfrm>
          <a:prstGeom prst="rect">
            <a:avLst/>
          </a:prstGeom>
        </p:spPr>
      </p:pic>
    </p:spTree>
    <p:extLst>
      <p:ext uri="{BB962C8B-B14F-4D97-AF65-F5344CB8AC3E}">
        <p14:creationId xmlns:p14="http://schemas.microsoft.com/office/powerpoint/2010/main" val="174473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89ED-E59B-1E47-88AA-92F8892E3F58}"/>
              </a:ext>
            </a:extLst>
          </p:cNvPr>
          <p:cNvSpPr>
            <a:spLocks noGrp="1"/>
          </p:cNvSpPr>
          <p:nvPr>
            <p:ph type="title"/>
          </p:nvPr>
        </p:nvSpPr>
        <p:spPr>
          <a:xfrm>
            <a:off x="842976" y="1262742"/>
            <a:ext cx="6810154" cy="698203"/>
          </a:xfrm>
        </p:spPr>
        <p:txBody>
          <a:bodyPr/>
          <a:lstStyle/>
          <a:p>
            <a:r>
              <a:rPr lang="en-US" dirty="0"/>
              <a:t>New Fare Payment System</a:t>
            </a:r>
          </a:p>
        </p:txBody>
      </p:sp>
      <p:sp>
        <p:nvSpPr>
          <p:cNvPr id="3" name="Text Placeholder 2">
            <a:extLst>
              <a:ext uri="{FF2B5EF4-FFF2-40B4-BE49-F238E27FC236}">
                <a16:creationId xmlns:a16="http://schemas.microsoft.com/office/drawing/2014/main" id="{0F8DF31C-F6C1-DC45-8900-9FA9D0D985BD}"/>
              </a:ext>
            </a:extLst>
          </p:cNvPr>
          <p:cNvSpPr>
            <a:spLocks noGrp="1"/>
          </p:cNvSpPr>
          <p:nvPr>
            <p:ph type="body" sz="quarter" idx="10"/>
          </p:nvPr>
        </p:nvSpPr>
        <p:spPr>
          <a:xfrm>
            <a:off x="927641" y="2743320"/>
            <a:ext cx="5168359" cy="2760133"/>
          </a:xfrm>
        </p:spPr>
        <p:txBody>
          <a:bodyPr/>
          <a:lstStyle/>
          <a:p>
            <a:pPr>
              <a:lnSpc>
                <a:spcPct val="100000"/>
              </a:lnSpc>
            </a:pPr>
            <a:r>
              <a:rPr lang="en-US" sz="1800" dirty="0"/>
              <a:t>On Nov. 1, 2021, COTA introduced an exciting new fare payment system. The benefits of this new system include: </a:t>
            </a:r>
          </a:p>
          <a:p>
            <a:pPr marL="342900" indent="-342900">
              <a:lnSpc>
                <a:spcPct val="100000"/>
              </a:lnSpc>
              <a:buFont typeface="Arial" panose="020B0604020202020204" pitchFamily="34" charset="0"/>
              <a:buChar char="•"/>
            </a:pPr>
            <a:r>
              <a:rPr lang="en-US" sz="1800" dirty="0"/>
              <a:t>Fare capping ($4.50/day and $62/month)</a:t>
            </a:r>
          </a:p>
          <a:p>
            <a:pPr marL="342900" indent="-342900">
              <a:lnSpc>
                <a:spcPct val="100000"/>
              </a:lnSpc>
              <a:buFont typeface="Arial" panose="020B0604020202020204" pitchFamily="34" charset="0"/>
              <a:buChar char="•"/>
            </a:pPr>
            <a:r>
              <a:rPr lang="en-US" sz="1800" dirty="0"/>
              <a:t>2-hour fares (simplified transfers)</a:t>
            </a:r>
          </a:p>
          <a:p>
            <a:pPr marL="342900" indent="-342900">
              <a:lnSpc>
                <a:spcPct val="100000"/>
              </a:lnSpc>
              <a:buFont typeface="Arial" panose="020B0604020202020204" pitchFamily="34" charset="0"/>
              <a:buChar char="•"/>
            </a:pPr>
            <a:r>
              <a:rPr lang="en-US" sz="1800" dirty="0"/>
              <a:t>Smartphone and Smartcard payment options </a:t>
            </a:r>
          </a:p>
          <a:p>
            <a:pPr marL="342900" indent="-342900">
              <a:lnSpc>
                <a:spcPct val="100000"/>
              </a:lnSpc>
              <a:buFont typeface="Arial" panose="020B0604020202020204" pitchFamily="34" charset="0"/>
              <a:buChar char="•"/>
            </a:pPr>
            <a:endParaRPr lang="en-US" sz="1800" dirty="0"/>
          </a:p>
          <a:p>
            <a:pPr>
              <a:lnSpc>
                <a:spcPct val="100000"/>
              </a:lnSpc>
            </a:pPr>
            <a:r>
              <a:rPr lang="en-US" sz="1800" dirty="0"/>
              <a:t>Learn more at COTA.com/transitapp.</a:t>
            </a:r>
          </a:p>
        </p:txBody>
      </p:sp>
      <p:pic>
        <p:nvPicPr>
          <p:cNvPr id="6" name="Picture 5" descr="A person holding a phone to his ear&#10;&#10;Description automatically generated with medium confidence">
            <a:extLst>
              <a:ext uri="{FF2B5EF4-FFF2-40B4-BE49-F238E27FC236}">
                <a16:creationId xmlns:a16="http://schemas.microsoft.com/office/drawing/2014/main" id="{4739E52A-7E34-7840-B25C-7EA061879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5682" y="1005101"/>
            <a:ext cx="4372325" cy="462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753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43809"/>
          <a:stretch/>
        </p:blipFill>
        <p:spPr>
          <a:xfrm>
            <a:off x="0" y="0"/>
            <a:ext cx="5780775" cy="6858000"/>
          </a:xfrm>
          <a:prstGeom prst="rect">
            <a:avLst/>
          </a:prstGeom>
        </p:spPr>
      </p:pic>
      <p:sp>
        <p:nvSpPr>
          <p:cNvPr id="3" name="TextBox 2"/>
          <p:cNvSpPr txBox="1"/>
          <p:nvPr/>
        </p:nvSpPr>
        <p:spPr>
          <a:xfrm>
            <a:off x="6461184" y="2063470"/>
            <a:ext cx="5303520" cy="3739998"/>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COTA will continue to adjust its transit schedules due to unprecedented workforce challenges caused by the ongoing COVID-19 pandemic.</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The adjustments will be made to improve service reliability and help minimize adverse service impacts to our customers and staff.</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COTA continues to recruit, hire and train new operators, while dealing with higher-than-usual attrition.</a:t>
            </a:r>
          </a:p>
        </p:txBody>
      </p:sp>
      <p:sp>
        <p:nvSpPr>
          <p:cNvPr id="4" name="Title 1">
            <a:extLst>
              <a:ext uri="{FF2B5EF4-FFF2-40B4-BE49-F238E27FC236}">
                <a16:creationId xmlns:a16="http://schemas.microsoft.com/office/drawing/2014/main" id="{F9C5DBC8-E339-3A4A-9C2C-D309306F735B}"/>
              </a:ext>
            </a:extLst>
          </p:cNvPr>
          <p:cNvSpPr txBox="1">
            <a:spLocks/>
          </p:cNvSpPr>
          <p:nvPr/>
        </p:nvSpPr>
        <p:spPr>
          <a:xfrm>
            <a:off x="6411227" y="822764"/>
            <a:ext cx="5303520" cy="1489165"/>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4000" dirty="0"/>
              <a:t>Workforce</a:t>
            </a:r>
          </a:p>
          <a:p>
            <a:r>
              <a:rPr lang="en-US" sz="4000" dirty="0"/>
              <a:t>Challenges</a:t>
            </a:r>
          </a:p>
        </p:txBody>
      </p:sp>
    </p:spTree>
    <p:extLst>
      <p:ext uri="{BB962C8B-B14F-4D97-AF65-F5344CB8AC3E}">
        <p14:creationId xmlns:p14="http://schemas.microsoft.com/office/powerpoint/2010/main" val="249556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35" name="Google Shape;391;p51">
            <a:extLst>
              <a:ext uri="{FF2B5EF4-FFF2-40B4-BE49-F238E27FC236}">
                <a16:creationId xmlns:a16="http://schemas.microsoft.com/office/drawing/2014/main" id="{86F00BAE-7B5D-A347-8BA7-9D5893A0FCE4}"/>
              </a:ext>
            </a:extLst>
          </p:cNvPr>
          <p:cNvSpPr txBox="1">
            <a:spLocks/>
          </p:cNvSpPr>
          <p:nvPr/>
        </p:nvSpPr>
        <p:spPr>
          <a:xfrm>
            <a:off x="6372523" y="2092237"/>
            <a:ext cx="5359060" cy="4693922"/>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tabLst>
                <a:tab pos="3027363" algn="l"/>
              </a:tabLst>
            </a:pPr>
            <a:r>
              <a:rPr lang="en-US" sz="1900" dirty="0">
                <a:latin typeface="Arial" panose="020B0604020202020204" pitchFamily="34" charset="0"/>
                <a:cs typeface="Arial" panose="020B0604020202020204" pitchFamily="34" charset="0"/>
              </a:rPr>
              <a:t>COTA is actively recruiting, hiring and training new operators. Anyone interested in a rewarding career at COTA can learn more and apply at </a:t>
            </a:r>
            <a:r>
              <a:rPr lang="en-US" sz="1900" b="1" dirty="0">
                <a:latin typeface="Arial" panose="020B0604020202020204" pitchFamily="34" charset="0"/>
                <a:cs typeface="Arial" panose="020B0604020202020204" pitchFamily="34" charset="0"/>
              </a:rPr>
              <a:t>COTA.com/careers</a:t>
            </a:r>
            <a:r>
              <a:rPr lang="en-US" sz="1900" dirty="0">
                <a:latin typeface="Arial" panose="020B0604020202020204" pitchFamily="34" charset="0"/>
                <a:cs typeface="Arial" panose="020B0604020202020204" pitchFamily="34" charset="0"/>
              </a:rPr>
              <a:t>.</a:t>
            </a:r>
            <a:br>
              <a:rPr lang="en-US" sz="1900" dirty="0">
                <a:latin typeface="Arial" panose="020B0604020202020204" pitchFamily="34" charset="0"/>
                <a:cs typeface="Arial" panose="020B0604020202020204" pitchFamily="34" charset="0"/>
              </a:rPr>
            </a:br>
            <a:r>
              <a:rPr lang="en-US" sz="2000" b="1" dirty="0">
                <a:solidFill>
                  <a:srgbClr val="C00000"/>
                </a:solidFill>
                <a:latin typeface="Arial" panose="020B0604020202020204" pitchFamily="34" charset="0"/>
                <a:cs typeface="Arial" panose="020B0604020202020204" pitchFamily="34" charset="0"/>
              </a:rPr>
              <a:t/>
            </a:r>
            <a:br>
              <a:rPr lang="en-US" sz="2000" b="1" dirty="0">
                <a:solidFill>
                  <a:srgbClr val="C00000"/>
                </a:solidFill>
                <a:latin typeface="Arial" panose="020B0604020202020204" pitchFamily="34" charset="0"/>
                <a:cs typeface="Arial" panose="020B0604020202020204" pitchFamily="34" charset="0"/>
              </a:rPr>
            </a:br>
            <a:r>
              <a:rPr lang="en-US" sz="1800" b="1" dirty="0">
                <a:solidFill>
                  <a:srgbClr val="C00000"/>
                </a:solidFill>
                <a:latin typeface="Arial" panose="020B0604020202020204" pitchFamily="34" charset="0"/>
                <a:cs typeface="Arial" panose="020B0604020202020204" pitchFamily="34" charset="0"/>
              </a:rPr>
              <a:t>SERVICE REQUESTS </a:t>
            </a:r>
            <a:endParaRPr lang="en-US" sz="1800" dirty="0">
              <a:solidFill>
                <a:srgbClr val="C00000"/>
              </a:solidFill>
              <a:latin typeface="Arial" panose="020B0604020202020204" pitchFamily="34" charset="0"/>
              <a:cs typeface="Arial" panose="020B0604020202020204" pitchFamily="34" charset="0"/>
            </a:endParaRPr>
          </a:p>
          <a:p>
            <a:pPr marL="0" indent="0">
              <a:lnSpc>
                <a:spcPct val="150000"/>
              </a:lnSpc>
              <a:buNone/>
            </a:pPr>
            <a:r>
              <a:rPr lang="en-US" sz="1800" dirty="0">
                <a:latin typeface="Arial" panose="020B0604020202020204" pitchFamily="34" charset="0"/>
                <a:cs typeface="Arial" panose="020B0604020202020204" pitchFamily="34" charset="0"/>
              </a:rPr>
              <a:t>COTA will continue to document requests for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service and work to restore service hours. </a:t>
            </a:r>
          </a:p>
          <a:p>
            <a:pPr marL="0" indent="0">
              <a:lnSpc>
                <a:spcPct val="150000"/>
              </a:lnSpc>
              <a:buNone/>
            </a:pPr>
            <a:endParaRPr lang="en-US" sz="1900" dirty="0">
              <a:latin typeface="Arial" panose="020B0604020202020204" pitchFamily="34" charset="0"/>
              <a:cs typeface="Arial" panose="020B0604020202020204" pitchFamily="34" charset="0"/>
            </a:endParaRPr>
          </a:p>
          <a:p>
            <a:pPr>
              <a:lnSpc>
                <a:spcPct val="150000"/>
              </a:lnSpc>
            </a:pPr>
            <a:endParaRPr lang="en-US" sz="1900" dirty="0">
              <a:solidFill>
                <a:schemeClr val="bg2">
                  <a:lumMod val="25000"/>
                </a:schemeClr>
              </a:solidFill>
              <a:latin typeface="Arial" panose="020B0604020202020204" pitchFamily="34" charset="0"/>
              <a:cs typeface="Arial" panose="020B0604020202020204" pitchFamily="34" charset="0"/>
            </a:endParaRPr>
          </a:p>
          <a:p>
            <a:pPr marL="0" indent="0">
              <a:lnSpc>
                <a:spcPct val="150000"/>
              </a:lnSpc>
              <a:buNone/>
            </a:pPr>
            <a:endParaRPr lang="en-US" sz="1900" dirty="0">
              <a:solidFill>
                <a:schemeClr val="bg2">
                  <a:lumMod val="25000"/>
                </a:schemeClr>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F9C5DBC8-E339-3A4A-9C2C-D309306F735B}"/>
              </a:ext>
            </a:extLst>
          </p:cNvPr>
          <p:cNvSpPr txBox="1">
            <a:spLocks/>
          </p:cNvSpPr>
          <p:nvPr/>
        </p:nvSpPr>
        <p:spPr>
          <a:xfrm>
            <a:off x="6240142" y="899157"/>
            <a:ext cx="5303520" cy="1489165"/>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4000" dirty="0"/>
              <a:t>COTA is Hiring Operators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43809"/>
          <a:stretch/>
        </p:blipFill>
        <p:spPr>
          <a:xfrm>
            <a:off x="-1" y="0"/>
            <a:ext cx="5651863" cy="670506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6553" t="-258" r="17617" b="258"/>
          <a:stretch/>
        </p:blipFill>
        <p:spPr>
          <a:xfrm>
            <a:off x="0" y="-17418"/>
            <a:ext cx="5764306" cy="6875418"/>
          </a:xfrm>
          <a:prstGeom prst="rect">
            <a:avLst/>
          </a:prstGeom>
        </p:spPr>
      </p:pic>
    </p:spTree>
    <p:extLst>
      <p:ext uri="{BB962C8B-B14F-4D97-AF65-F5344CB8AC3E}">
        <p14:creationId xmlns:p14="http://schemas.microsoft.com/office/powerpoint/2010/main" val="186426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Tree>
    <p:extLst>
      <p:ext uri="{BB962C8B-B14F-4D97-AF65-F5344CB8AC3E}">
        <p14:creationId xmlns:p14="http://schemas.microsoft.com/office/powerpoint/2010/main" val="3872201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23" name="Google Shape;390;p51">
            <a:extLst>
              <a:ext uri="{FF2B5EF4-FFF2-40B4-BE49-F238E27FC236}">
                <a16:creationId xmlns:a16="http://schemas.microsoft.com/office/drawing/2014/main" id="{4068099D-89AA-BF41-8E5F-684EFE86B07C}"/>
              </a:ext>
            </a:extLst>
          </p:cNvPr>
          <p:cNvSpPr txBox="1">
            <a:spLocks/>
          </p:cNvSpPr>
          <p:nvPr/>
        </p:nvSpPr>
        <p:spPr>
          <a:xfrm>
            <a:off x="852610" y="1020435"/>
            <a:ext cx="5834518"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2060"/>
              </a:buClr>
              <a:buSzPts val="5264"/>
              <a:buFont typeface="Avenir"/>
              <a:buNone/>
            </a:pPr>
            <a:r>
              <a:rPr lang="en-US" sz="4400" b="1" dirty="0">
                <a:solidFill>
                  <a:schemeClr val="accent1"/>
                </a:solidFill>
                <a:latin typeface="Arial" panose="020B0604020202020204" pitchFamily="34" charset="0"/>
                <a:cs typeface="Arial" panose="020B0604020202020204" pitchFamily="34" charset="0"/>
              </a:rPr>
              <a:t>Summary of Changes</a:t>
            </a:r>
          </a:p>
        </p:txBody>
      </p:sp>
      <p:sp>
        <p:nvSpPr>
          <p:cNvPr id="35" name="Google Shape;391;p51">
            <a:extLst>
              <a:ext uri="{FF2B5EF4-FFF2-40B4-BE49-F238E27FC236}">
                <a16:creationId xmlns:a16="http://schemas.microsoft.com/office/drawing/2014/main" id="{86F00BAE-7B5D-A347-8BA7-9D5893A0FCE4}"/>
              </a:ext>
            </a:extLst>
          </p:cNvPr>
          <p:cNvSpPr txBox="1">
            <a:spLocks/>
          </p:cNvSpPr>
          <p:nvPr/>
        </p:nvSpPr>
        <p:spPr>
          <a:xfrm>
            <a:off x="7139709" y="908373"/>
            <a:ext cx="4216674" cy="658325"/>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300" dirty="0">
                <a:solidFill>
                  <a:schemeClr val="bg2">
                    <a:lumMod val="25000"/>
                  </a:schemeClr>
                </a:solidFill>
                <a:latin typeface="Arial"/>
                <a:ea typeface="Roboto"/>
                <a:cs typeface="Arial"/>
              </a:rPr>
              <a:t>The upcoming service changes will take effect starting Monday, January 3, 2022. </a:t>
            </a:r>
            <a:endParaRPr lang="en-US" sz="1600" dirty="0">
              <a:solidFill>
                <a:schemeClr val="bg2">
                  <a:lumMod val="25000"/>
                </a:schemeClr>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852609" y="555013"/>
            <a:ext cx="5108576"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500" dirty="0"/>
              <a:t>JANUARY 2022 SERVICE CHANGE</a:t>
            </a:r>
          </a:p>
        </p:txBody>
      </p:sp>
      <p:graphicFrame>
        <p:nvGraphicFramePr>
          <p:cNvPr id="2" name="Table 2">
            <a:extLst>
              <a:ext uri="{FF2B5EF4-FFF2-40B4-BE49-F238E27FC236}">
                <a16:creationId xmlns:a16="http://schemas.microsoft.com/office/drawing/2014/main" id="{4D5A3CC9-7B2C-4544-B966-98DD8BEDACAA}"/>
              </a:ext>
            </a:extLst>
          </p:cNvPr>
          <p:cNvGraphicFramePr>
            <a:graphicFrameLocks noGrp="1"/>
          </p:cNvGraphicFramePr>
          <p:nvPr>
            <p:extLst>
              <p:ext uri="{D42A27DB-BD31-4B8C-83A1-F6EECF244321}">
                <p14:modId xmlns:p14="http://schemas.microsoft.com/office/powerpoint/2010/main" val="1695370513"/>
              </p:ext>
            </p:extLst>
          </p:nvPr>
        </p:nvGraphicFramePr>
        <p:xfrm>
          <a:off x="838202" y="2067698"/>
          <a:ext cx="4932403" cy="3364190"/>
        </p:xfrm>
        <a:graphic>
          <a:graphicData uri="http://schemas.openxmlformats.org/drawingml/2006/table">
            <a:tbl>
              <a:tblPr firstRow="1" bandRow="1">
                <a:tableStyleId>{5C22544A-7EE6-4342-B048-85BDC9FD1C3A}</a:tableStyleId>
              </a:tblPr>
              <a:tblGrid>
                <a:gridCol w="1072851">
                  <a:extLst>
                    <a:ext uri="{9D8B030D-6E8A-4147-A177-3AD203B41FA5}">
                      <a16:colId xmlns:a16="http://schemas.microsoft.com/office/drawing/2014/main" val="3024703609"/>
                    </a:ext>
                  </a:extLst>
                </a:gridCol>
                <a:gridCol w="1651818">
                  <a:extLst>
                    <a:ext uri="{9D8B030D-6E8A-4147-A177-3AD203B41FA5}">
                      <a16:colId xmlns:a16="http://schemas.microsoft.com/office/drawing/2014/main" val="1569523519"/>
                    </a:ext>
                  </a:extLst>
                </a:gridCol>
                <a:gridCol w="2207734">
                  <a:extLst>
                    <a:ext uri="{9D8B030D-6E8A-4147-A177-3AD203B41FA5}">
                      <a16:colId xmlns:a16="http://schemas.microsoft.com/office/drawing/2014/main" val="689825194"/>
                    </a:ext>
                  </a:extLst>
                </a:gridCol>
              </a:tblGrid>
              <a:tr h="456633">
                <a:tc>
                  <a:txBody>
                    <a:bodyPr/>
                    <a:lstStyle/>
                    <a:p>
                      <a:r>
                        <a:rPr lang="en-US" sz="1600" dirty="0">
                          <a:latin typeface="Arial" panose="020B0604020202020204" pitchFamily="34" charset="0"/>
                          <a:cs typeface="Arial" panose="020B0604020202020204" pitchFamily="34" charset="0"/>
                        </a:rPr>
                        <a:t>LINES</a:t>
                      </a:r>
                    </a:p>
                  </a:txBody>
                  <a:tcPr anchor="ctr"/>
                </a:tc>
                <a:tc>
                  <a:txBody>
                    <a:bodyPr/>
                    <a:lstStyle/>
                    <a:p>
                      <a:r>
                        <a:rPr lang="en-US" sz="1600" dirty="0">
                          <a:latin typeface="Arial" panose="020B0604020202020204" pitchFamily="34" charset="0"/>
                          <a:cs typeface="Arial" panose="020B0604020202020204" pitchFamily="34" charset="0"/>
                        </a:rPr>
                        <a:t>LINE NAME</a:t>
                      </a:r>
                    </a:p>
                  </a:txBody>
                  <a:tcPr anchor="ctr"/>
                </a:tc>
                <a:tc>
                  <a:txBody>
                    <a:bodyPr/>
                    <a:lstStyle/>
                    <a:p>
                      <a:r>
                        <a:rPr lang="en-US" sz="1600" dirty="0">
                          <a:latin typeface="Arial" panose="020B0604020202020204" pitchFamily="34" charset="0"/>
                          <a:cs typeface="Arial" panose="020B0604020202020204" pitchFamily="34" charset="0"/>
                        </a:rPr>
                        <a:t>CHANGES</a:t>
                      </a:r>
                    </a:p>
                  </a:txBody>
                  <a:tcPr anchor="ctr"/>
                </a:tc>
                <a:extLst>
                  <a:ext uri="{0D108BD9-81ED-4DB2-BD59-A6C34878D82A}">
                    <a16:rowId xmlns:a16="http://schemas.microsoft.com/office/drawing/2014/main" val="3890942269"/>
                  </a:ext>
                </a:extLst>
              </a:tr>
              <a:tr h="485850">
                <a:tc>
                  <a:txBody>
                    <a:bodyPr/>
                    <a:lstStyle/>
                    <a:p>
                      <a:r>
                        <a:rPr lang="en-US" sz="1200" dirty="0">
                          <a:solidFill>
                            <a:schemeClr val="tx1"/>
                          </a:solidFill>
                          <a:latin typeface="Arial "/>
                          <a:cs typeface="Arial"/>
                        </a:rPr>
                        <a:t>1</a:t>
                      </a:r>
                    </a:p>
                  </a:txBody>
                  <a:tcPr anchor="ctr"/>
                </a:tc>
                <a:tc>
                  <a:txBody>
                    <a:bodyPr/>
                    <a:lstStyle/>
                    <a:p>
                      <a:pPr rtl="0" fontAlgn="t">
                        <a:spcBef>
                          <a:spcPts val="0"/>
                        </a:spcBef>
                        <a:spcAft>
                          <a:spcPts val="800"/>
                        </a:spcAft>
                      </a:pPr>
                      <a:r>
                        <a:rPr lang="en-US" sz="1200" dirty="0">
                          <a:effectLst/>
                          <a:latin typeface="Arial"/>
                          <a:cs typeface="Arial"/>
                        </a:rPr>
                        <a:t>Kenny/Livingston</a:t>
                      </a:r>
                    </a:p>
                  </a:txBody>
                  <a:tcPr marL="68580" marR="68580" anchor="ctr"/>
                </a:tc>
                <a:tc>
                  <a:txBody>
                    <a:bodyPr/>
                    <a:lstStyle/>
                    <a:p>
                      <a:r>
                        <a:rPr lang="en-US" sz="1200" dirty="0">
                          <a:solidFill>
                            <a:schemeClr val="tx1"/>
                          </a:solidFill>
                          <a:latin typeface="Arial "/>
                          <a:cs typeface="Arial"/>
                        </a:rPr>
                        <a:t>Restore</a:t>
                      </a:r>
                      <a:r>
                        <a:rPr lang="en-US" sz="1200" baseline="0" dirty="0">
                          <a:solidFill>
                            <a:schemeClr val="tx1"/>
                          </a:solidFill>
                          <a:latin typeface="Arial "/>
                          <a:cs typeface="Arial"/>
                        </a:rPr>
                        <a:t> short turn and frequency adjustment</a:t>
                      </a:r>
                      <a:endParaRPr lang="en-US" sz="1200" dirty="0">
                        <a:solidFill>
                          <a:schemeClr val="tx1"/>
                        </a:solidFill>
                        <a:latin typeface="Arial "/>
                        <a:cs typeface="Arial"/>
                      </a:endParaRPr>
                    </a:p>
                  </a:txBody>
                  <a:tcPr anchor="ctr"/>
                </a:tc>
                <a:extLst>
                  <a:ext uri="{0D108BD9-81ED-4DB2-BD59-A6C34878D82A}">
                    <a16:rowId xmlns:a16="http://schemas.microsoft.com/office/drawing/2014/main" val="1607444348"/>
                  </a:ext>
                </a:extLst>
              </a:tr>
              <a:tr h="478307">
                <a:tc>
                  <a:txBody>
                    <a:bodyPr/>
                    <a:lstStyle/>
                    <a:p>
                      <a:r>
                        <a:rPr lang="en-US" sz="1200" dirty="0">
                          <a:solidFill>
                            <a:schemeClr val="tx1"/>
                          </a:solidFill>
                          <a:latin typeface="Arial "/>
                          <a:cs typeface="Arial"/>
                        </a:rPr>
                        <a:t>2</a:t>
                      </a:r>
                    </a:p>
                  </a:txBody>
                  <a:tcPr anchor="ctr"/>
                </a:tc>
                <a:tc>
                  <a:txBody>
                    <a:bodyPr/>
                    <a:lstStyle/>
                    <a:p>
                      <a:pPr rtl="0" fontAlgn="t">
                        <a:spcBef>
                          <a:spcPts val="0"/>
                        </a:spcBef>
                        <a:spcAft>
                          <a:spcPts val="800"/>
                        </a:spcAft>
                      </a:pPr>
                      <a:r>
                        <a:rPr lang="en-US" sz="1200" dirty="0">
                          <a:effectLst/>
                          <a:latin typeface="Arial"/>
                          <a:cs typeface="Arial"/>
                        </a:rPr>
                        <a:t>E Main/ N High</a:t>
                      </a:r>
                    </a:p>
                  </a:txBody>
                  <a:tcPr marL="68580" marR="6858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
                          <a:cs typeface="Arial"/>
                        </a:rPr>
                        <a:t>Restore</a:t>
                      </a:r>
                      <a:r>
                        <a:rPr lang="en-US" sz="1200" baseline="0" dirty="0">
                          <a:solidFill>
                            <a:schemeClr val="tx1"/>
                          </a:solidFill>
                          <a:latin typeface="Arial "/>
                          <a:cs typeface="Arial"/>
                        </a:rPr>
                        <a:t> short turn and frequency adjustment</a:t>
                      </a:r>
                      <a:endParaRPr lang="en-US" sz="1200" dirty="0">
                        <a:solidFill>
                          <a:schemeClr val="tx1"/>
                        </a:solidFill>
                        <a:latin typeface="Arial "/>
                        <a:cs typeface="Arial"/>
                      </a:endParaRPr>
                    </a:p>
                  </a:txBody>
                  <a:tcPr anchor="ctr"/>
                </a:tc>
                <a:extLst>
                  <a:ext uri="{0D108BD9-81ED-4DB2-BD59-A6C34878D82A}">
                    <a16:rowId xmlns:a16="http://schemas.microsoft.com/office/drawing/2014/main" val="4143658781"/>
                  </a:ext>
                </a:extLst>
              </a:tr>
              <a:tr h="485850">
                <a:tc>
                  <a:txBody>
                    <a:bodyPr/>
                    <a:lstStyle/>
                    <a:p>
                      <a:r>
                        <a:rPr lang="en-US" sz="1200" dirty="0">
                          <a:solidFill>
                            <a:schemeClr val="tx1"/>
                          </a:solidFill>
                          <a:latin typeface="Arial "/>
                          <a:cs typeface="Arial"/>
                        </a:rPr>
                        <a:t>3</a:t>
                      </a:r>
                    </a:p>
                  </a:txBody>
                  <a:tcPr anchor="ctr"/>
                </a:tc>
                <a:tc>
                  <a:txBody>
                    <a:bodyPr/>
                    <a:lstStyle/>
                    <a:p>
                      <a:pPr rtl="0" fontAlgn="t">
                        <a:spcBef>
                          <a:spcPts val="0"/>
                        </a:spcBef>
                        <a:spcAft>
                          <a:spcPts val="800"/>
                        </a:spcAft>
                      </a:pPr>
                      <a:r>
                        <a:rPr lang="en-US" sz="1200" dirty="0">
                          <a:effectLst/>
                          <a:latin typeface="Arial"/>
                          <a:cs typeface="Arial"/>
                        </a:rPr>
                        <a:t>Harrisburg/Northwest</a:t>
                      </a:r>
                    </a:p>
                  </a:txBody>
                  <a:tcPr marL="68580" marR="68580" anchor="ctr"/>
                </a:tc>
                <a:tc>
                  <a:txBody>
                    <a:bodyPr/>
                    <a:lstStyle/>
                    <a:p>
                      <a:r>
                        <a:rPr lang="en-US" sz="1200" dirty="0">
                          <a:solidFill>
                            <a:schemeClr val="tx1"/>
                          </a:solidFill>
                          <a:latin typeface="Arial "/>
                          <a:cs typeface="Arial"/>
                        </a:rPr>
                        <a:t>Frequency adjustment</a:t>
                      </a:r>
                      <a:r>
                        <a:rPr lang="en-US" sz="1200" baseline="0" dirty="0">
                          <a:solidFill>
                            <a:schemeClr val="tx1"/>
                          </a:solidFill>
                          <a:latin typeface="Arial "/>
                          <a:cs typeface="Arial"/>
                        </a:rPr>
                        <a:t> </a:t>
                      </a:r>
                    </a:p>
                  </a:txBody>
                  <a:tcPr anchor="ctr"/>
                </a:tc>
                <a:extLst>
                  <a:ext uri="{0D108BD9-81ED-4DB2-BD59-A6C34878D82A}">
                    <a16:rowId xmlns:a16="http://schemas.microsoft.com/office/drawing/2014/main" val="2191063577"/>
                  </a:ext>
                </a:extLst>
              </a:tr>
              <a:tr h="485850">
                <a:tc>
                  <a:txBody>
                    <a:bodyPr/>
                    <a:lstStyle/>
                    <a:p>
                      <a:pPr lvl="0">
                        <a:buNone/>
                      </a:pPr>
                      <a:r>
                        <a:rPr lang="en-US" sz="1200" dirty="0">
                          <a:latin typeface="Arial "/>
                        </a:rPr>
                        <a:t>10</a:t>
                      </a:r>
                    </a:p>
                  </a:txBody>
                  <a:tcPr anchor="ctr"/>
                </a:tc>
                <a:tc>
                  <a:txBody>
                    <a:bodyPr/>
                    <a:lstStyle/>
                    <a:p>
                      <a:pPr lvl="0">
                        <a:spcBef>
                          <a:spcPts val="0"/>
                        </a:spcBef>
                        <a:spcAft>
                          <a:spcPts val="800"/>
                        </a:spcAft>
                        <a:buNone/>
                      </a:pPr>
                      <a:r>
                        <a:rPr lang="en-US" sz="1200" dirty="0">
                          <a:effectLst/>
                          <a:latin typeface="Arial "/>
                        </a:rPr>
                        <a:t>E Broad/W Broad</a:t>
                      </a:r>
                    </a:p>
                  </a:txBody>
                  <a:tcPr marL="68580" marR="6858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
                          <a:cs typeface="Arial"/>
                        </a:rPr>
                        <a:t>Restore</a:t>
                      </a:r>
                      <a:r>
                        <a:rPr lang="en-US" sz="1200" baseline="0" dirty="0">
                          <a:solidFill>
                            <a:schemeClr val="tx1"/>
                          </a:solidFill>
                          <a:latin typeface="Arial "/>
                          <a:cs typeface="Arial"/>
                        </a:rPr>
                        <a:t> short turn and frequency adjustment</a:t>
                      </a:r>
                      <a:endParaRPr lang="en-US" sz="1200" dirty="0">
                        <a:solidFill>
                          <a:schemeClr val="tx1"/>
                        </a:solidFill>
                        <a:latin typeface="Arial "/>
                        <a:cs typeface="Arial"/>
                      </a:endParaRPr>
                    </a:p>
                  </a:txBody>
                  <a:tcPr anchor="ctr"/>
                </a:tc>
                <a:extLst>
                  <a:ext uri="{0D108BD9-81ED-4DB2-BD59-A6C34878D82A}">
                    <a16:rowId xmlns:a16="http://schemas.microsoft.com/office/drawing/2014/main" val="2403470486"/>
                  </a:ext>
                </a:extLst>
              </a:tr>
              <a:tr h="485850">
                <a:tc>
                  <a:txBody>
                    <a:bodyPr/>
                    <a:lstStyle/>
                    <a:p>
                      <a:pPr lvl="0">
                        <a:buNone/>
                      </a:pPr>
                      <a:r>
                        <a:rPr lang="en-US" sz="1200" dirty="0">
                          <a:latin typeface="Arial "/>
                        </a:rPr>
                        <a:t>22</a:t>
                      </a:r>
                    </a:p>
                  </a:txBody>
                  <a:tcPr anchor="ctr"/>
                </a:tc>
                <a:tc>
                  <a:txBody>
                    <a:bodyPr/>
                    <a:lstStyle/>
                    <a:p>
                      <a:pPr lvl="0">
                        <a:spcBef>
                          <a:spcPts val="0"/>
                        </a:spcBef>
                        <a:spcAft>
                          <a:spcPts val="800"/>
                        </a:spcAft>
                        <a:buNone/>
                      </a:pPr>
                      <a:r>
                        <a:rPr lang="en-US" sz="1200" dirty="0">
                          <a:effectLst/>
                          <a:latin typeface="Arial "/>
                        </a:rPr>
                        <a:t>OSU/Rickenbacker</a:t>
                      </a:r>
                    </a:p>
                  </a:txBody>
                  <a:tcPr marL="68580" marR="68580" anchor="ctr"/>
                </a:tc>
                <a:tc>
                  <a:txBody>
                    <a:bodyPr/>
                    <a:lstStyle/>
                    <a:p>
                      <a:r>
                        <a:rPr lang="en-US" sz="1200" dirty="0">
                          <a:solidFill>
                            <a:schemeClr val="tx1"/>
                          </a:solidFill>
                          <a:latin typeface="Arial "/>
                          <a:cs typeface="Arial"/>
                        </a:rPr>
                        <a:t>Frequency adjustment</a:t>
                      </a:r>
                      <a:r>
                        <a:rPr lang="en-US" sz="1200" baseline="0" dirty="0">
                          <a:solidFill>
                            <a:schemeClr val="tx1"/>
                          </a:solidFill>
                          <a:latin typeface="Arial "/>
                          <a:cs typeface="Arial"/>
                        </a:rPr>
                        <a:t> </a:t>
                      </a:r>
                    </a:p>
                  </a:txBody>
                  <a:tcPr anchor="ctr"/>
                </a:tc>
                <a:extLst>
                  <a:ext uri="{0D108BD9-81ED-4DB2-BD59-A6C34878D82A}">
                    <a16:rowId xmlns:a16="http://schemas.microsoft.com/office/drawing/2014/main" val="2110979968"/>
                  </a:ext>
                </a:extLst>
              </a:tr>
              <a:tr h="485850">
                <a:tc>
                  <a:txBody>
                    <a:bodyPr/>
                    <a:lstStyle/>
                    <a:p>
                      <a:r>
                        <a:rPr lang="en-US" sz="1200" dirty="0">
                          <a:latin typeface="Arial" panose="020B0604020202020204" pitchFamily="34" charset="0"/>
                          <a:cs typeface="Arial" panose="020B0604020202020204" pitchFamily="34" charset="0"/>
                        </a:rPr>
                        <a:t>23</a:t>
                      </a:r>
                    </a:p>
                  </a:txBody>
                  <a:tcPr anchor="ctr"/>
                </a:tc>
                <a:tc>
                  <a:txBody>
                    <a:bodyPr/>
                    <a:lstStyle/>
                    <a:p>
                      <a:pPr rtl="0" fontAlgn="t">
                        <a:spcBef>
                          <a:spcPts val="0"/>
                        </a:spcBef>
                        <a:spcAft>
                          <a:spcPts val="800"/>
                        </a:spcAft>
                      </a:pPr>
                      <a:r>
                        <a:rPr lang="en-US" sz="1200" dirty="0">
                          <a:effectLst/>
                          <a:latin typeface="Arial" panose="020B0604020202020204" pitchFamily="34" charset="0"/>
                          <a:cs typeface="Arial" panose="020B0604020202020204" pitchFamily="34" charset="0"/>
                        </a:rPr>
                        <a:t>James/</a:t>
                      </a:r>
                      <a:r>
                        <a:rPr lang="en-US" sz="1200" dirty="0" err="1">
                          <a:effectLst/>
                          <a:latin typeface="Arial" panose="020B0604020202020204" pitchFamily="34" charset="0"/>
                          <a:cs typeface="Arial" panose="020B0604020202020204" pitchFamily="34" charset="0"/>
                        </a:rPr>
                        <a:t>Stelzer</a:t>
                      </a:r>
                      <a:endParaRPr lang="en-US" sz="1200" dirty="0">
                        <a:effectLst/>
                        <a:latin typeface="Arial" panose="020B0604020202020204" pitchFamily="34" charset="0"/>
                        <a:cs typeface="Arial" panose="020B0604020202020204" pitchFamily="34" charset="0"/>
                      </a:endParaRPr>
                    </a:p>
                  </a:txBody>
                  <a:tcPr marL="68580" marR="68580" anchor="ct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200" dirty="0">
                          <a:solidFill>
                            <a:schemeClr val="tx1"/>
                          </a:solidFill>
                          <a:latin typeface="Arial "/>
                          <a:cs typeface="Arial"/>
                        </a:rPr>
                        <a:t>Frequency adjustment</a:t>
                      </a:r>
                      <a:r>
                        <a:rPr lang="en-US" sz="1200" baseline="0" dirty="0">
                          <a:solidFill>
                            <a:schemeClr val="tx1"/>
                          </a:solidFill>
                          <a:latin typeface="Arial "/>
                          <a:cs typeface="Arial"/>
                        </a:rPr>
                        <a:t> </a:t>
                      </a:r>
                    </a:p>
                  </a:txBody>
                  <a:tcPr marL="68580" marR="68580" anchor="ctr"/>
                </a:tc>
                <a:extLst>
                  <a:ext uri="{0D108BD9-81ED-4DB2-BD59-A6C34878D82A}">
                    <a16:rowId xmlns:a16="http://schemas.microsoft.com/office/drawing/2014/main" val="2141289312"/>
                  </a:ext>
                </a:extLst>
              </a:tr>
            </a:tbl>
          </a:graphicData>
        </a:graphic>
      </p:graphicFrame>
      <p:graphicFrame>
        <p:nvGraphicFramePr>
          <p:cNvPr id="9" name="Table 2">
            <a:extLst>
              <a:ext uri="{FF2B5EF4-FFF2-40B4-BE49-F238E27FC236}">
                <a16:creationId xmlns:a16="http://schemas.microsoft.com/office/drawing/2014/main" id="{00CE20FC-A0FE-FC4F-9C90-6F74FEC9C094}"/>
              </a:ext>
            </a:extLst>
          </p:cNvPr>
          <p:cNvGraphicFramePr>
            <a:graphicFrameLocks noGrp="1"/>
          </p:cNvGraphicFramePr>
          <p:nvPr>
            <p:extLst>
              <p:ext uri="{D42A27DB-BD31-4B8C-83A1-F6EECF244321}">
                <p14:modId xmlns:p14="http://schemas.microsoft.com/office/powerpoint/2010/main" val="823657685"/>
              </p:ext>
            </p:extLst>
          </p:nvPr>
        </p:nvGraphicFramePr>
        <p:xfrm>
          <a:off x="6423980" y="2067698"/>
          <a:ext cx="4932403" cy="2894775"/>
        </p:xfrm>
        <a:graphic>
          <a:graphicData uri="http://schemas.openxmlformats.org/drawingml/2006/table">
            <a:tbl>
              <a:tblPr firstRow="1" bandRow="1">
                <a:tableStyleId>{5C22544A-7EE6-4342-B048-85BDC9FD1C3A}</a:tableStyleId>
              </a:tblPr>
              <a:tblGrid>
                <a:gridCol w="1072851">
                  <a:extLst>
                    <a:ext uri="{9D8B030D-6E8A-4147-A177-3AD203B41FA5}">
                      <a16:colId xmlns:a16="http://schemas.microsoft.com/office/drawing/2014/main" val="3024703609"/>
                    </a:ext>
                  </a:extLst>
                </a:gridCol>
                <a:gridCol w="1651818">
                  <a:extLst>
                    <a:ext uri="{9D8B030D-6E8A-4147-A177-3AD203B41FA5}">
                      <a16:colId xmlns:a16="http://schemas.microsoft.com/office/drawing/2014/main" val="1569523519"/>
                    </a:ext>
                  </a:extLst>
                </a:gridCol>
                <a:gridCol w="2207734">
                  <a:extLst>
                    <a:ext uri="{9D8B030D-6E8A-4147-A177-3AD203B41FA5}">
                      <a16:colId xmlns:a16="http://schemas.microsoft.com/office/drawing/2014/main" val="689825194"/>
                    </a:ext>
                  </a:extLst>
                </a:gridCol>
              </a:tblGrid>
              <a:tr h="441185">
                <a:tc>
                  <a:txBody>
                    <a:bodyPr/>
                    <a:lstStyle/>
                    <a:p>
                      <a:r>
                        <a:rPr lang="en-US" sz="1600" dirty="0">
                          <a:latin typeface="Arial" panose="020B0604020202020204" pitchFamily="34" charset="0"/>
                          <a:cs typeface="Arial" panose="020B0604020202020204" pitchFamily="34" charset="0"/>
                        </a:rPr>
                        <a:t>LINES</a:t>
                      </a:r>
                    </a:p>
                  </a:txBody>
                  <a:tcPr anchor="ctr"/>
                </a:tc>
                <a:tc>
                  <a:txBody>
                    <a:bodyPr/>
                    <a:lstStyle/>
                    <a:p>
                      <a:r>
                        <a:rPr lang="en-US" sz="1600" dirty="0">
                          <a:latin typeface="Arial" panose="020B0604020202020204" pitchFamily="34" charset="0"/>
                          <a:cs typeface="Arial" panose="020B0604020202020204" pitchFamily="34" charset="0"/>
                        </a:rPr>
                        <a:t>LINE NAME</a:t>
                      </a:r>
                    </a:p>
                  </a:txBody>
                  <a:tcPr anchor="ctr"/>
                </a:tc>
                <a:tc>
                  <a:txBody>
                    <a:bodyPr/>
                    <a:lstStyle/>
                    <a:p>
                      <a:r>
                        <a:rPr lang="en-US" sz="1600" dirty="0">
                          <a:latin typeface="Arial" panose="020B0604020202020204" pitchFamily="34" charset="0"/>
                          <a:cs typeface="Arial" panose="020B0604020202020204" pitchFamily="34" charset="0"/>
                        </a:rPr>
                        <a:t>CHANGES</a:t>
                      </a:r>
                    </a:p>
                  </a:txBody>
                  <a:tcPr anchor="ctr"/>
                </a:tc>
                <a:extLst>
                  <a:ext uri="{0D108BD9-81ED-4DB2-BD59-A6C34878D82A}">
                    <a16:rowId xmlns:a16="http://schemas.microsoft.com/office/drawing/2014/main" val="3890942269"/>
                  </a:ext>
                </a:extLst>
              </a:tr>
              <a:tr h="469415">
                <a:tc>
                  <a:txBody>
                    <a:bodyPr/>
                    <a:lstStyle/>
                    <a:p>
                      <a:r>
                        <a:rPr lang="en-US" sz="1200" dirty="0">
                          <a:latin typeface="Arial" panose="020B0604020202020204" pitchFamily="34" charset="0"/>
                          <a:cs typeface="Arial" panose="020B0604020202020204" pitchFamily="34" charset="0"/>
                        </a:rPr>
                        <a:t>24</a:t>
                      </a:r>
                    </a:p>
                  </a:txBody>
                  <a:tcPr anchor="ctr"/>
                </a:tc>
                <a:tc>
                  <a:txBody>
                    <a:bodyPr/>
                    <a:lstStyle/>
                    <a:p>
                      <a:pPr rtl="0" fontAlgn="t">
                        <a:spcBef>
                          <a:spcPts val="0"/>
                        </a:spcBef>
                        <a:spcAft>
                          <a:spcPts val="800"/>
                        </a:spcAft>
                      </a:pPr>
                      <a:r>
                        <a:rPr lang="en-US" sz="1200" dirty="0">
                          <a:effectLst/>
                          <a:latin typeface="Arial" panose="020B0604020202020204" pitchFamily="34" charset="0"/>
                          <a:cs typeface="Arial" panose="020B0604020202020204" pitchFamily="34" charset="0"/>
                        </a:rPr>
                        <a:t>Hamilton</a:t>
                      </a:r>
                    </a:p>
                  </a:txBody>
                  <a:tcPr marL="68580" marR="68580" anchor="ct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200" dirty="0">
                          <a:solidFill>
                            <a:schemeClr val="tx1"/>
                          </a:solidFill>
                          <a:latin typeface="Arial "/>
                          <a:cs typeface="Arial"/>
                        </a:rPr>
                        <a:t>Frequency adjustment &amp; modifications to service in</a:t>
                      </a:r>
                      <a:r>
                        <a:rPr lang="en-US" sz="1200" baseline="0" dirty="0">
                          <a:solidFill>
                            <a:schemeClr val="tx1"/>
                          </a:solidFill>
                          <a:latin typeface="Arial "/>
                          <a:cs typeface="Arial"/>
                        </a:rPr>
                        <a:t> </a:t>
                      </a:r>
                      <a:r>
                        <a:rPr lang="en-US" sz="1200" dirty="0">
                          <a:solidFill>
                            <a:schemeClr val="tx1"/>
                          </a:solidFill>
                          <a:latin typeface="Arial "/>
                          <a:cs typeface="Arial"/>
                        </a:rPr>
                        <a:t>Rickenbacker</a:t>
                      </a:r>
                      <a:endParaRPr lang="en-US" sz="1200" baseline="0" dirty="0">
                        <a:solidFill>
                          <a:schemeClr val="tx1"/>
                        </a:solidFill>
                        <a:latin typeface="Arial "/>
                        <a:cs typeface="Arial"/>
                      </a:endParaRPr>
                    </a:p>
                  </a:txBody>
                  <a:tcPr marL="68580" marR="68580" anchor="ctr"/>
                </a:tc>
                <a:extLst>
                  <a:ext uri="{0D108BD9-81ED-4DB2-BD59-A6C34878D82A}">
                    <a16:rowId xmlns:a16="http://schemas.microsoft.com/office/drawing/2014/main" val="4143658781"/>
                  </a:ext>
                </a:extLst>
              </a:tr>
              <a:tr h="469415">
                <a:tc>
                  <a:txBody>
                    <a:bodyPr/>
                    <a:lstStyle/>
                    <a:p>
                      <a:r>
                        <a:rPr lang="en-US" sz="1200" dirty="0">
                          <a:latin typeface="Arial" panose="020B0604020202020204" pitchFamily="34" charset="0"/>
                          <a:cs typeface="Arial" panose="020B0604020202020204" pitchFamily="34" charset="0"/>
                        </a:rPr>
                        <a:t>25</a:t>
                      </a:r>
                    </a:p>
                  </a:txBody>
                  <a:tcPr anchor="ctr"/>
                </a:tc>
                <a:tc>
                  <a:txBody>
                    <a:bodyPr/>
                    <a:lstStyle/>
                    <a:p>
                      <a:pPr rtl="0" fontAlgn="t">
                        <a:spcBef>
                          <a:spcPts val="0"/>
                        </a:spcBef>
                        <a:spcAft>
                          <a:spcPts val="800"/>
                        </a:spcAft>
                      </a:pPr>
                      <a:r>
                        <a:rPr lang="en-US" sz="1200" dirty="0">
                          <a:effectLst/>
                          <a:latin typeface="Arial" panose="020B0604020202020204" pitchFamily="34" charset="0"/>
                          <a:cs typeface="Arial" panose="020B0604020202020204" pitchFamily="34" charset="0"/>
                        </a:rPr>
                        <a:t>Brice</a:t>
                      </a:r>
                    </a:p>
                  </a:txBody>
                  <a:tcPr marL="68580" marR="68580" anchor="ct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200" dirty="0">
                          <a:solidFill>
                            <a:schemeClr val="tx1"/>
                          </a:solidFill>
                          <a:latin typeface="Arial "/>
                          <a:cs typeface="Arial"/>
                        </a:rPr>
                        <a:t>Frequency adjustment &amp; restoring</a:t>
                      </a:r>
                      <a:r>
                        <a:rPr lang="en-US" sz="1200" baseline="0" dirty="0">
                          <a:solidFill>
                            <a:schemeClr val="tx1"/>
                          </a:solidFill>
                          <a:latin typeface="Arial "/>
                          <a:cs typeface="Arial"/>
                        </a:rPr>
                        <a:t> service to Easton</a:t>
                      </a:r>
                    </a:p>
                  </a:txBody>
                  <a:tcPr marL="68580" marR="68580" anchor="ctr"/>
                </a:tc>
                <a:extLst>
                  <a:ext uri="{0D108BD9-81ED-4DB2-BD59-A6C34878D82A}">
                    <a16:rowId xmlns:a16="http://schemas.microsoft.com/office/drawing/2014/main" val="2191063577"/>
                  </a:ext>
                </a:extLst>
              </a:tr>
              <a:tr h="435064">
                <a:tc>
                  <a:txBody>
                    <a:bodyPr/>
                    <a:lstStyle/>
                    <a:p>
                      <a:r>
                        <a:rPr lang="en-US" sz="1200" dirty="0">
                          <a:latin typeface="Arial" panose="020B0604020202020204" pitchFamily="34" charset="0"/>
                          <a:cs typeface="Arial" panose="020B0604020202020204" pitchFamily="34" charset="0"/>
                        </a:rPr>
                        <a:t>34</a:t>
                      </a:r>
                    </a:p>
                  </a:txBody>
                  <a:tcPr anchor="ctr"/>
                </a:tc>
                <a:tc>
                  <a:txBody>
                    <a:bodyPr/>
                    <a:lstStyle/>
                    <a:p>
                      <a:pPr rtl="0" fontAlgn="t">
                        <a:spcBef>
                          <a:spcPts val="0"/>
                        </a:spcBef>
                        <a:spcAft>
                          <a:spcPts val="800"/>
                        </a:spcAft>
                      </a:pPr>
                      <a:r>
                        <a:rPr lang="en-US" sz="1200" dirty="0">
                          <a:effectLst/>
                          <a:latin typeface="Arial" panose="020B0604020202020204" pitchFamily="34" charset="0"/>
                          <a:cs typeface="Arial" panose="020B0604020202020204" pitchFamily="34" charset="0"/>
                        </a:rPr>
                        <a:t>Morse</a:t>
                      </a:r>
                    </a:p>
                  </a:txBody>
                  <a:tcPr marL="68580" marR="68580" anchor="ct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200" dirty="0">
                          <a:solidFill>
                            <a:schemeClr val="tx1"/>
                          </a:solidFill>
                          <a:latin typeface="Arial "/>
                          <a:cs typeface="Arial"/>
                        </a:rPr>
                        <a:t>Frequency adjustment</a:t>
                      </a:r>
                      <a:endParaRPr lang="en-US" sz="1200" baseline="0" dirty="0">
                        <a:solidFill>
                          <a:schemeClr val="tx1"/>
                        </a:solidFill>
                        <a:latin typeface="Arial "/>
                        <a:cs typeface="Arial"/>
                      </a:endParaRPr>
                    </a:p>
                  </a:txBody>
                  <a:tcPr marL="68580" marR="68580" anchor="ctr"/>
                </a:tc>
                <a:extLst>
                  <a:ext uri="{0D108BD9-81ED-4DB2-BD59-A6C34878D82A}">
                    <a16:rowId xmlns:a16="http://schemas.microsoft.com/office/drawing/2014/main" val="1987017657"/>
                  </a:ext>
                </a:extLst>
              </a:tr>
              <a:tr h="439616">
                <a:tc>
                  <a:txBody>
                    <a:bodyPr/>
                    <a:lstStyle/>
                    <a:p>
                      <a:r>
                        <a:rPr lang="en-US" sz="1200" dirty="0">
                          <a:latin typeface="Arial" panose="020B0604020202020204" pitchFamily="34" charset="0"/>
                          <a:cs typeface="Arial" panose="020B0604020202020204" pitchFamily="34" charset="0"/>
                        </a:rPr>
                        <a:t>102</a:t>
                      </a:r>
                    </a:p>
                  </a:txBody>
                  <a:tcPr anchor="ctr"/>
                </a:tc>
                <a:tc>
                  <a:txBody>
                    <a:bodyPr/>
                    <a:lstStyle/>
                    <a:p>
                      <a:pPr rtl="0" fontAlgn="t">
                        <a:spcBef>
                          <a:spcPts val="0"/>
                        </a:spcBef>
                        <a:spcAft>
                          <a:spcPts val="800"/>
                        </a:spcAft>
                      </a:pPr>
                      <a:r>
                        <a:rPr lang="en-US" sz="1200" dirty="0">
                          <a:effectLst/>
                          <a:latin typeface="Arial" panose="020B0604020202020204" pitchFamily="34" charset="0"/>
                          <a:cs typeface="Arial" panose="020B0604020202020204" pitchFamily="34" charset="0"/>
                        </a:rPr>
                        <a:t>N High/Polaris</a:t>
                      </a:r>
                      <a:r>
                        <a:rPr lang="en-US" sz="1200" baseline="0" dirty="0">
                          <a:effectLst/>
                          <a:latin typeface="Arial" panose="020B0604020202020204" pitchFamily="34" charset="0"/>
                          <a:cs typeface="Arial" panose="020B0604020202020204" pitchFamily="34" charset="0"/>
                        </a:rPr>
                        <a:t> Pkwy</a:t>
                      </a:r>
                      <a:endParaRPr lang="en-US" sz="1200" dirty="0">
                        <a:effectLst/>
                        <a:latin typeface="Arial" panose="020B0604020202020204" pitchFamily="34" charset="0"/>
                        <a:cs typeface="Arial" panose="020B0604020202020204" pitchFamily="34" charset="0"/>
                      </a:endParaRPr>
                    </a:p>
                  </a:txBody>
                  <a:tcPr marL="68580" marR="68580" anchor="ct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200" dirty="0">
                          <a:solidFill>
                            <a:schemeClr val="tx1"/>
                          </a:solidFill>
                          <a:latin typeface="Arial "/>
                          <a:cs typeface="Arial"/>
                        </a:rPr>
                        <a:t>Frequency adjustment</a:t>
                      </a:r>
                      <a:endParaRPr lang="en-US" sz="1200" baseline="0" dirty="0">
                        <a:solidFill>
                          <a:schemeClr val="tx1"/>
                        </a:solidFill>
                        <a:latin typeface="Arial "/>
                        <a:cs typeface="Arial"/>
                      </a:endParaRPr>
                    </a:p>
                  </a:txBody>
                  <a:tcPr marL="68580" marR="68580" anchor="ctr"/>
                </a:tc>
                <a:extLst>
                  <a:ext uri="{0D108BD9-81ED-4DB2-BD59-A6C34878D82A}">
                    <a16:rowId xmlns:a16="http://schemas.microsoft.com/office/drawing/2014/main" val="2403470486"/>
                  </a:ext>
                </a:extLst>
              </a:tr>
              <a:tr h="469415">
                <a:tc gridSpan="2">
                  <a:txBody>
                    <a:bodyPr/>
                    <a:lstStyle/>
                    <a:p>
                      <a:pPr rtl="0" fontAlgn="t">
                        <a:spcBef>
                          <a:spcPts val="0"/>
                        </a:spcBef>
                        <a:spcAft>
                          <a:spcPts val="800"/>
                        </a:spcAft>
                      </a:pPr>
                      <a:r>
                        <a:rPr lang="en-US" sz="1200" dirty="0">
                          <a:effectLst/>
                          <a:latin typeface="Arial" panose="020B0604020202020204" pitchFamily="34" charset="0"/>
                          <a:cs typeface="Arial" panose="020B0604020202020204" pitchFamily="34" charset="0"/>
                        </a:rPr>
                        <a:t>CMAX</a:t>
                      </a:r>
                    </a:p>
                  </a:txBody>
                  <a:tcPr marL="68580" marR="68580" anchor="ctr"/>
                </a:tc>
                <a:tc hMerge="1">
                  <a:txBody>
                    <a:bodyPr/>
                    <a:lstStyle/>
                    <a:p>
                      <a:pPr rtl="0" fontAlgn="t">
                        <a:spcBef>
                          <a:spcPts val="0"/>
                        </a:spcBef>
                        <a:spcAft>
                          <a:spcPts val="800"/>
                        </a:spcAft>
                      </a:pPr>
                      <a:endParaRPr lang="en-US" sz="1200" dirty="0">
                        <a:effectLst/>
                        <a:latin typeface="Arial" panose="020B0604020202020204" pitchFamily="34" charset="0"/>
                        <a:cs typeface="Arial" panose="020B0604020202020204" pitchFamily="34" charset="0"/>
                      </a:endParaRPr>
                    </a:p>
                  </a:txBody>
                  <a:tcPr marL="68580" marR="68580"/>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200" dirty="0">
                          <a:solidFill>
                            <a:schemeClr val="tx1"/>
                          </a:solidFill>
                          <a:latin typeface="Arial "/>
                          <a:cs typeface="Arial"/>
                        </a:rPr>
                        <a:t>Restore</a:t>
                      </a:r>
                      <a:r>
                        <a:rPr lang="en-US" sz="1200" baseline="0" dirty="0">
                          <a:solidFill>
                            <a:schemeClr val="tx1"/>
                          </a:solidFill>
                          <a:latin typeface="Arial "/>
                          <a:cs typeface="Arial"/>
                        </a:rPr>
                        <a:t> short turn and frequency adjustment</a:t>
                      </a:r>
                      <a:endParaRPr lang="en-US" sz="1200" dirty="0">
                        <a:solidFill>
                          <a:schemeClr val="tx1"/>
                        </a:solidFill>
                        <a:latin typeface="Arial "/>
                        <a:cs typeface="Arial"/>
                      </a:endParaRPr>
                    </a:p>
                  </a:txBody>
                  <a:tcPr marL="68580" marR="68580" anchor="ctr"/>
                </a:tc>
                <a:extLst>
                  <a:ext uri="{0D108BD9-81ED-4DB2-BD59-A6C34878D82A}">
                    <a16:rowId xmlns:a16="http://schemas.microsoft.com/office/drawing/2014/main" val="2110979968"/>
                  </a:ext>
                </a:extLst>
              </a:tr>
            </a:tbl>
          </a:graphicData>
        </a:graphic>
      </p:graphicFrame>
    </p:spTree>
    <p:extLst>
      <p:ext uri="{BB962C8B-B14F-4D97-AF65-F5344CB8AC3E}">
        <p14:creationId xmlns:p14="http://schemas.microsoft.com/office/powerpoint/2010/main" val="24125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8D206-4B35-E845-B897-4335EB2EECB5}"/>
              </a:ext>
            </a:extLst>
          </p:cNvPr>
          <p:cNvSpPr>
            <a:spLocks noGrp="1"/>
          </p:cNvSpPr>
          <p:nvPr>
            <p:ph type="title"/>
          </p:nvPr>
        </p:nvSpPr>
        <p:spPr>
          <a:xfrm>
            <a:off x="739094" y="837562"/>
            <a:ext cx="4296733" cy="1157225"/>
          </a:xfrm>
        </p:spPr>
        <p:txBody>
          <a:bodyPr lIns="0" tIns="0" rIns="0" bIns="0"/>
          <a:lstStyle/>
          <a:p>
            <a:r>
              <a:rPr lang="en-US" sz="4500" dirty="0">
                <a:solidFill>
                  <a:schemeClr val="accent1"/>
                </a:solidFill>
                <a:latin typeface="Arial" panose="020B0604020202020204" pitchFamily="34" charset="0"/>
              </a:rPr>
              <a:t>Short Turns </a:t>
            </a:r>
          </a:p>
        </p:txBody>
      </p:sp>
      <p:sp>
        <p:nvSpPr>
          <p:cNvPr id="4" name="Rectangle 3">
            <a:extLst>
              <a:ext uri="{FF2B5EF4-FFF2-40B4-BE49-F238E27FC236}">
                <a16:creationId xmlns:a16="http://schemas.microsoft.com/office/drawing/2014/main" id="{589BEAC1-504F-124C-A22D-2E51B28DF377}"/>
              </a:ext>
            </a:extLst>
          </p:cNvPr>
          <p:cNvSpPr/>
          <p:nvPr/>
        </p:nvSpPr>
        <p:spPr>
          <a:xfrm>
            <a:off x="646495" y="2752763"/>
            <a:ext cx="5274080" cy="4308872"/>
          </a:xfrm>
          <a:prstGeom prst="rect">
            <a:avLst/>
          </a:prstGeom>
        </p:spPr>
        <p:txBody>
          <a:bodyPr wrap="square" lIns="91440" tIns="45720" rIns="91440" bIns="45720" anchor="t">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What is a short turn?</a:t>
            </a:r>
          </a:p>
          <a:p>
            <a:r>
              <a:rPr lang="en-US" sz="1400" dirty="0">
                <a:solidFill>
                  <a:srgbClr val="000000"/>
                </a:solidFill>
                <a:latin typeface="Arial" panose="020B0604020202020204" pitchFamily="34" charset="0"/>
                <a:ea typeface="Open Sans"/>
                <a:cs typeface="Arial" panose="020B0604020202020204" pitchFamily="34" charset="0"/>
              </a:rPr>
              <a:t>A short turn is where a transit vehicle ends its trip at a popular destination for riders (short of the end of the line) and heads back in the opposite direction. </a:t>
            </a:r>
          </a:p>
          <a:p>
            <a:endParaRPr lang="en-US" sz="1600" b="1" dirty="0">
              <a:latin typeface="Arial" panose="020B0604020202020204" pitchFamily="34" charset="0"/>
              <a:ea typeface="Open Sans"/>
              <a:cs typeface="Arial" panose="020B0604020202020204" pitchFamily="34" charset="0"/>
            </a:endParaRPr>
          </a:p>
          <a:p>
            <a:r>
              <a:rPr lang="en-US" sz="1600" b="1" dirty="0">
                <a:latin typeface="Open Sans" panose="020B0606030504020204" pitchFamily="34" charset="0"/>
                <a:ea typeface="Open Sans" panose="020B0606030504020204" pitchFamily="34" charset="0"/>
                <a:cs typeface="Open Sans" panose="020B0606030504020204" pitchFamily="34" charset="0"/>
              </a:rPr>
              <a:t>How will this affect my commute?</a:t>
            </a:r>
          </a:p>
          <a:p>
            <a:r>
              <a:rPr lang="en-US" sz="1400" dirty="0">
                <a:solidFill>
                  <a:srgbClr val="000000"/>
                </a:solidFill>
                <a:latin typeface="Arial" panose="020B0604020202020204" pitchFamily="34" charset="0"/>
                <a:ea typeface="Open Sans"/>
                <a:cs typeface="Arial" panose="020B0604020202020204" pitchFamily="34" charset="0"/>
              </a:rPr>
              <a:t>Passengers may be asked to exit the bus and wait for the next arriving bus to continue to the end of the line. </a:t>
            </a:r>
          </a:p>
          <a:p>
            <a:endParaRPr lang="en-US" sz="1400" dirty="0">
              <a:solidFill>
                <a:srgbClr val="000000"/>
              </a:solidFill>
              <a:latin typeface="Arial" panose="020B0604020202020204" pitchFamily="34" charset="0"/>
              <a:ea typeface="Open Sans"/>
              <a:cs typeface="Arial" panose="020B0604020202020204" pitchFamily="34" charset="0"/>
            </a:endParaRPr>
          </a:p>
          <a:p>
            <a:endParaRPr lang="en-US" sz="1400" dirty="0">
              <a:solidFill>
                <a:srgbClr val="000000"/>
              </a:solidFill>
              <a:latin typeface="Arial" panose="020B0604020202020204" pitchFamily="34" charset="0"/>
              <a:ea typeface="Open Sans"/>
              <a:cs typeface="Arial" panose="020B0604020202020204" pitchFamily="34" charset="0"/>
            </a:endParaRPr>
          </a:p>
          <a:p>
            <a:r>
              <a:rPr lang="en-US" sz="1400" dirty="0">
                <a:solidFill>
                  <a:srgbClr val="000000"/>
                </a:solidFill>
                <a:latin typeface="Arial" panose="020B0604020202020204" pitchFamily="34" charset="0"/>
                <a:ea typeface="Open Sans"/>
                <a:cs typeface="Arial" panose="020B0604020202020204" pitchFamily="34" charset="0"/>
              </a:rPr>
              <a:t>Check the destination header sign on the front of the bus to see which route you are boarding. Destination headers flip between the line name, direction and destination. </a:t>
            </a:r>
          </a:p>
          <a:p>
            <a:endParaRPr lang="en-US" sz="1400" dirty="0">
              <a:solidFill>
                <a:srgbClr val="000000"/>
              </a:solidFill>
              <a:latin typeface="Arial" panose="020B0604020202020204" pitchFamily="34" charset="0"/>
              <a:ea typeface="Open Sans"/>
              <a:cs typeface="Arial" panose="020B0604020202020204" pitchFamily="34" charset="0"/>
            </a:endParaRPr>
          </a:p>
          <a:p>
            <a:r>
              <a:rPr lang="en-US" sz="1400" dirty="0">
                <a:solidFill>
                  <a:srgbClr val="000000"/>
                </a:solidFill>
                <a:latin typeface="Arial" panose="020B0604020202020204" pitchFamily="34" charset="0"/>
                <a:ea typeface="Open Sans"/>
                <a:cs typeface="Arial" panose="020B0604020202020204" pitchFamily="34" charset="0"/>
              </a:rPr>
              <a:t>If you are ever in doubt, ask the operator and they will confirm which bus you are boarding.</a:t>
            </a:r>
          </a:p>
          <a:p>
            <a:endParaRPr lang="en-US" sz="1400" dirty="0">
              <a:solidFill>
                <a:srgbClr val="000000"/>
              </a:solidFill>
              <a:latin typeface="Arial" panose="020B0604020202020204" pitchFamily="34" charset="0"/>
              <a:ea typeface="Open Sans"/>
              <a:cs typeface="Arial" panose="020B0604020202020204" pitchFamily="34" charset="0"/>
            </a:endParaRPr>
          </a:p>
          <a:p>
            <a:endParaRPr lang="en-US" sz="1400" dirty="0">
              <a:solidFill>
                <a:srgbClr val="000000"/>
              </a:solidFill>
              <a:latin typeface="Arial" panose="020B0604020202020204" pitchFamily="34" charset="0"/>
              <a:ea typeface="Open Sans"/>
              <a:cs typeface="Arial" panose="020B0604020202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5">
            <a:extLst>
              <a:ext uri="{FF2B5EF4-FFF2-40B4-BE49-F238E27FC236}">
                <a16:creationId xmlns:a16="http://schemas.microsoft.com/office/drawing/2014/main" id="{1C4E01BA-008F-664F-B07B-1B4057E7D303}"/>
              </a:ext>
            </a:extLst>
          </p:cNvPr>
          <p:cNvSpPr txBox="1">
            <a:spLocks/>
          </p:cNvSpPr>
          <p:nvPr/>
        </p:nvSpPr>
        <p:spPr>
          <a:xfrm>
            <a:off x="415000" y="1649569"/>
            <a:ext cx="5274081" cy="91799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COTA will resume “short turning” on several lines</a:t>
            </a:r>
            <a:br>
              <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in January. Short turning a bus allows for extra</a:t>
            </a:r>
            <a:br>
              <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service on busier sections of the route   </a:t>
            </a:r>
          </a:p>
          <a:p>
            <a:pPr>
              <a:lnSpc>
                <a:spcPct val="100000"/>
              </a:lnSpc>
              <a:buNone/>
            </a:pPr>
            <a:endParaRPr lang="en-US" sz="17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7209182" y="0"/>
            <a:ext cx="4982818" cy="68580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9BEAC1-504F-124C-A22D-2E51B28DF377}"/>
              </a:ext>
            </a:extLst>
          </p:cNvPr>
          <p:cNvSpPr/>
          <p:nvPr/>
        </p:nvSpPr>
        <p:spPr>
          <a:xfrm>
            <a:off x="739095" y="4592725"/>
            <a:ext cx="5274080" cy="769441"/>
          </a:xfrm>
          <a:prstGeom prst="rect">
            <a:avLst/>
          </a:prstGeom>
        </p:spPr>
        <p:txBody>
          <a:bodyPr wrap="square" lIns="91440" tIns="45720" rIns="91440" bIns="45720" anchor="t">
            <a:spAutoFit/>
          </a:bodyPr>
          <a:lstStyle/>
          <a:p>
            <a:endParaRPr lang="en-US" sz="1400" dirty="0">
              <a:solidFill>
                <a:srgbClr val="000000"/>
              </a:solidFill>
              <a:latin typeface="Arial" panose="020B0604020202020204" pitchFamily="34" charset="0"/>
              <a:ea typeface="Open Sans"/>
              <a:cs typeface="Arial" panose="020B0604020202020204" pitchFamily="34" charset="0"/>
            </a:endParaRPr>
          </a:p>
          <a:p>
            <a:endParaRPr lang="en-US" sz="1400" dirty="0">
              <a:solidFill>
                <a:srgbClr val="000000"/>
              </a:solidFill>
              <a:latin typeface="Arial" panose="020B0604020202020204" pitchFamily="34" charset="0"/>
              <a:ea typeface="Open Sans"/>
              <a:cs typeface="Arial" panose="020B0604020202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picture containing text, sky, outdoor, transport&#10;&#10;Description automatically generated">
            <a:extLst>
              <a:ext uri="{FF2B5EF4-FFF2-40B4-BE49-F238E27FC236}">
                <a16:creationId xmlns:a16="http://schemas.microsoft.com/office/drawing/2014/main" id="{F6D4F8F3-262C-6B4F-9625-C89BEDF63B0B}"/>
              </a:ext>
            </a:extLst>
          </p:cNvPr>
          <p:cNvPicPr>
            <a:picLocks noChangeAspect="1"/>
          </p:cNvPicPr>
          <p:nvPr/>
        </p:nvPicPr>
        <p:blipFill rotWithShape="1">
          <a:blip r:embed="rId2">
            <a:extLst>
              <a:ext uri="{28A0092B-C50C-407E-A947-70E740481C1C}">
                <a14:useLocalDpi xmlns:a14="http://schemas.microsoft.com/office/drawing/2010/main"/>
              </a:ext>
            </a:extLst>
          </a:blip>
          <a:srcRect t="8095"/>
          <a:stretch/>
        </p:blipFill>
        <p:spPr>
          <a:xfrm>
            <a:off x="7209181" y="0"/>
            <a:ext cx="4982817" cy="6858000"/>
          </a:xfrm>
          <a:prstGeom prst="rect">
            <a:avLst/>
          </a:prstGeom>
        </p:spPr>
      </p:pic>
    </p:spTree>
    <p:extLst>
      <p:ext uri="{BB962C8B-B14F-4D97-AF65-F5344CB8AC3E}">
        <p14:creationId xmlns:p14="http://schemas.microsoft.com/office/powerpoint/2010/main" val="1419650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8"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842171" y="432952"/>
            <a:ext cx="6107968"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sz="1500">
                <a:latin typeface="Arial"/>
                <a:ea typeface="Roboto"/>
                <a:cs typeface="Arial"/>
              </a:rPr>
              <a:t>JANUARY 2022 SERVICE CHANGE</a:t>
            </a:r>
          </a:p>
          <a:p>
            <a:pPr lvl="0"/>
            <a:endParaRPr lang="en-US" sz="15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32045"/>
            <a:ext cx="4581144" cy="4048710"/>
          </a:xfrm>
          <a:prstGeom prst="rect">
            <a:avLst/>
          </a:prstGeom>
        </p:spPr>
      </p:pic>
      <p:pic>
        <p:nvPicPr>
          <p:cNvPr id="5" name="Picture 4" descr="Map&#10;&#10;Description automatically generated"/>
          <p:cNvPicPr>
            <a:picLocks noChangeAspect="1"/>
          </p:cNvPicPr>
          <p:nvPr/>
        </p:nvPicPr>
        <p:blipFill>
          <a:blip r:embed="rId4"/>
          <a:stretch>
            <a:fillRect/>
          </a:stretch>
        </p:blipFill>
        <p:spPr>
          <a:xfrm>
            <a:off x="842171" y="1632045"/>
            <a:ext cx="4581143" cy="4048710"/>
          </a:xfrm>
          <a:prstGeom prst="rect">
            <a:avLst/>
          </a:prstGeom>
        </p:spPr>
      </p:pic>
      <p:sp>
        <p:nvSpPr>
          <p:cNvPr id="9" name="Google Shape;391;p51">
            <a:extLst>
              <a:ext uri="{FF2B5EF4-FFF2-40B4-BE49-F238E27FC236}">
                <a16:creationId xmlns:a16="http://schemas.microsoft.com/office/drawing/2014/main" id="{86F00BAE-7B5D-A347-8BA7-9D5893A0FCE4}"/>
              </a:ext>
            </a:extLst>
          </p:cNvPr>
          <p:cNvSpPr txBox="1">
            <a:spLocks/>
          </p:cNvSpPr>
          <p:nvPr/>
        </p:nvSpPr>
        <p:spPr>
          <a:xfrm>
            <a:off x="6400799" y="452986"/>
            <a:ext cx="5096108" cy="818253"/>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100" b="1" dirty="0">
                <a:solidFill>
                  <a:schemeClr val="bg2">
                    <a:lumMod val="25000"/>
                  </a:schemeClr>
                </a:solidFill>
                <a:latin typeface="Arial"/>
                <a:ea typeface="Roboto"/>
                <a:cs typeface="Arial"/>
              </a:rPr>
              <a:t>Line 1 </a:t>
            </a:r>
            <a:r>
              <a:rPr lang="en-US" sz="1100" dirty="0">
                <a:solidFill>
                  <a:schemeClr val="bg2">
                    <a:lumMod val="25000"/>
                  </a:schemeClr>
                </a:solidFill>
                <a:latin typeface="Arial"/>
                <a:ea typeface="Roboto"/>
                <a:cs typeface="Arial"/>
              </a:rPr>
              <a:t>will return to Riverside Hospital using Thomas Lane. Trips from Carriage Place Shopping Center to Riverside Hospital will run every 30 minutes. Check the destination header on the front of the bus to ensure you board the correct bus.</a:t>
            </a:r>
          </a:p>
          <a:p>
            <a:pPr marL="0" indent="0">
              <a:lnSpc>
                <a:spcPct val="150000"/>
              </a:lnSpc>
              <a:spcBef>
                <a:spcPts val="0"/>
              </a:spcBef>
              <a:buNone/>
            </a:pP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10"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1454296" y="5781372"/>
            <a:ext cx="3356894"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pitchFamily="50" charset="0"/>
              </a:rPr>
              <a:t>Line 1: Current northern  alignment</a:t>
            </a:r>
          </a:p>
        </p:txBody>
      </p:sp>
      <p:sp>
        <p:nvSpPr>
          <p:cNvPr id="11"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6687136" y="5781372"/>
            <a:ext cx="3398870"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pitchFamily="50" charset="0"/>
              </a:rPr>
              <a:t>Line 1: Northern alignment in January</a:t>
            </a:r>
          </a:p>
        </p:txBody>
      </p:sp>
      <p:pic>
        <p:nvPicPr>
          <p:cNvPr id="2" name="Picture 3" descr="Graphical user interface, text, application, chat or text message&#10;&#10;Description automatically generated">
            <a:extLst>
              <a:ext uri="{FF2B5EF4-FFF2-40B4-BE49-F238E27FC236}">
                <a16:creationId xmlns:a16="http://schemas.microsoft.com/office/drawing/2014/main" id="{961A7609-EC27-4980-9A1A-C816871B692C}"/>
              </a:ext>
            </a:extLst>
          </p:cNvPr>
          <p:cNvPicPr>
            <a:picLocks noChangeAspect="1"/>
          </p:cNvPicPr>
          <p:nvPr/>
        </p:nvPicPr>
        <p:blipFill>
          <a:blip r:embed="rId5"/>
          <a:stretch>
            <a:fillRect/>
          </a:stretch>
        </p:blipFill>
        <p:spPr>
          <a:xfrm>
            <a:off x="9828771" y="1634242"/>
            <a:ext cx="1657350" cy="1409700"/>
          </a:xfrm>
          <a:prstGeom prst="rect">
            <a:avLst/>
          </a:prstGeom>
        </p:spPr>
      </p:pic>
      <p:sp>
        <p:nvSpPr>
          <p:cNvPr id="23" name="Google Shape;390;p51">
            <a:extLst>
              <a:ext uri="{FF2B5EF4-FFF2-40B4-BE49-F238E27FC236}">
                <a16:creationId xmlns:a16="http://schemas.microsoft.com/office/drawing/2014/main" id="{4068099D-89AA-BF41-8E5F-684EFE86B07C}"/>
              </a:ext>
            </a:extLst>
          </p:cNvPr>
          <p:cNvSpPr txBox="1">
            <a:spLocks/>
          </p:cNvSpPr>
          <p:nvPr/>
        </p:nvSpPr>
        <p:spPr>
          <a:xfrm>
            <a:off x="843983" y="931068"/>
            <a:ext cx="625271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US" sz="3000" b="1" dirty="0">
                <a:solidFill>
                  <a:schemeClr val="accent1"/>
                </a:solidFill>
              </a:rPr>
              <a:t>Line 1 Routing Change </a:t>
            </a:r>
            <a:endParaRPr lang="en-US" dirty="0"/>
          </a:p>
        </p:txBody>
      </p:sp>
      <p:sp>
        <p:nvSpPr>
          <p:cNvPr id="4" name="Rectangle 3">
            <a:extLst>
              <a:ext uri="{FF2B5EF4-FFF2-40B4-BE49-F238E27FC236}">
                <a16:creationId xmlns:a16="http://schemas.microsoft.com/office/drawing/2014/main" id="{C252E2D1-5F3B-C942-AA86-5B1C356EB5C2}"/>
              </a:ext>
            </a:extLst>
          </p:cNvPr>
          <p:cNvSpPr/>
          <p:nvPr/>
        </p:nvSpPr>
        <p:spPr>
          <a:xfrm>
            <a:off x="367990" y="6076562"/>
            <a:ext cx="3769112" cy="64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03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595" y="1594988"/>
            <a:ext cx="4581144" cy="40215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431" y="1594988"/>
            <a:ext cx="4581144" cy="4021526"/>
          </a:xfrm>
          <a:prstGeom prst="rect">
            <a:avLst/>
          </a:prstGeom>
        </p:spPr>
      </p:pic>
      <p:sp>
        <p:nvSpPr>
          <p:cNvPr id="10"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1454225" y="5739154"/>
            <a:ext cx="3356894"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algn="ctr">
              <a:lnSpc>
                <a:spcPct val="100000"/>
              </a:lnSpc>
            </a:pPr>
            <a:r>
              <a:rPr lang="en-US" sz="1500" i="1" spc="0" dirty="0">
                <a:solidFill>
                  <a:schemeClr val="accent2"/>
                </a:solidFill>
                <a:latin typeface="Sentinel Semibold"/>
                <a:ea typeface="Roboto"/>
                <a:cs typeface="Arial"/>
              </a:rPr>
              <a:t>Line 2: Current eastern  alignment</a:t>
            </a:r>
          </a:p>
        </p:txBody>
      </p:sp>
      <p:sp>
        <p:nvSpPr>
          <p:cNvPr id="11"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6684731" y="5730723"/>
            <a:ext cx="3398870"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pitchFamily="50" charset="0"/>
              </a:rPr>
              <a:t>Line 2: Eastern alignment in January</a:t>
            </a:r>
          </a:p>
        </p:txBody>
      </p:sp>
      <p:pic>
        <p:nvPicPr>
          <p:cNvPr id="2" name="Picture 3" descr="Graphical user interface, text, application, chat or text message&#10;&#10;Description automatically generated">
            <a:extLst>
              <a:ext uri="{FF2B5EF4-FFF2-40B4-BE49-F238E27FC236}">
                <a16:creationId xmlns:a16="http://schemas.microsoft.com/office/drawing/2014/main" id="{1DA8CA0F-3A83-40EB-9A64-A6E0C13C7D34}"/>
              </a:ext>
            </a:extLst>
          </p:cNvPr>
          <p:cNvPicPr>
            <a:picLocks noChangeAspect="1"/>
          </p:cNvPicPr>
          <p:nvPr/>
        </p:nvPicPr>
        <p:blipFill>
          <a:blip r:embed="rId5"/>
          <a:stretch>
            <a:fillRect/>
          </a:stretch>
        </p:blipFill>
        <p:spPr>
          <a:xfrm>
            <a:off x="9690667" y="1594031"/>
            <a:ext cx="1657350" cy="1409700"/>
          </a:xfrm>
          <a:prstGeom prst="rect">
            <a:avLst/>
          </a:prstGeom>
        </p:spPr>
      </p:pic>
      <p:sp>
        <p:nvSpPr>
          <p:cNvPr id="12"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842171" y="374747"/>
            <a:ext cx="6107968"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sz="1500" dirty="0">
                <a:latin typeface="Arial"/>
                <a:ea typeface="Roboto"/>
                <a:cs typeface="Arial"/>
              </a:rPr>
              <a:t>JANUARY 2022 SERVICE CHANGE</a:t>
            </a:r>
          </a:p>
          <a:p>
            <a:pPr lvl="0"/>
            <a:endParaRPr lang="en-US" sz="1500" dirty="0"/>
          </a:p>
        </p:txBody>
      </p:sp>
      <p:sp>
        <p:nvSpPr>
          <p:cNvPr id="23" name="Google Shape;390;p51">
            <a:extLst>
              <a:ext uri="{FF2B5EF4-FFF2-40B4-BE49-F238E27FC236}">
                <a16:creationId xmlns:a16="http://schemas.microsoft.com/office/drawing/2014/main" id="{4068099D-89AA-BF41-8E5F-684EFE86B07C}"/>
              </a:ext>
            </a:extLst>
          </p:cNvPr>
          <p:cNvSpPr txBox="1">
            <a:spLocks/>
          </p:cNvSpPr>
          <p:nvPr/>
        </p:nvSpPr>
        <p:spPr>
          <a:xfrm>
            <a:off x="843983" y="823656"/>
            <a:ext cx="625271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US" sz="3000" b="1" dirty="0">
                <a:solidFill>
                  <a:schemeClr val="accent1"/>
                </a:solidFill>
              </a:rPr>
              <a:t>Line 2 Routing Change</a:t>
            </a:r>
            <a:endParaRPr lang="en-US" sz="3200" dirty="0"/>
          </a:p>
        </p:txBody>
      </p:sp>
      <p:sp>
        <p:nvSpPr>
          <p:cNvPr id="13" name="Google Shape;391;p51">
            <a:extLst>
              <a:ext uri="{FF2B5EF4-FFF2-40B4-BE49-F238E27FC236}">
                <a16:creationId xmlns:a16="http://schemas.microsoft.com/office/drawing/2014/main" id="{86F00BAE-7B5D-A347-8BA7-9D5893A0FCE4}"/>
              </a:ext>
            </a:extLst>
          </p:cNvPr>
          <p:cNvSpPr txBox="1">
            <a:spLocks/>
          </p:cNvSpPr>
          <p:nvPr/>
        </p:nvSpPr>
        <p:spPr>
          <a:xfrm>
            <a:off x="6408661" y="397482"/>
            <a:ext cx="4939356" cy="708865"/>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100" b="1" dirty="0">
                <a:solidFill>
                  <a:schemeClr val="bg2">
                    <a:lumMod val="25000"/>
                  </a:schemeClr>
                </a:solidFill>
                <a:latin typeface="Arial"/>
                <a:ea typeface="Roboto"/>
                <a:cs typeface="Arial"/>
              </a:rPr>
              <a:t>Line 2 </a:t>
            </a:r>
            <a:r>
              <a:rPr lang="en-US" sz="1100" dirty="0">
                <a:solidFill>
                  <a:schemeClr val="bg2">
                    <a:lumMod val="25000"/>
                  </a:schemeClr>
                </a:solidFill>
                <a:latin typeface="Arial"/>
                <a:ea typeface="Roboto"/>
                <a:cs typeface="Arial"/>
              </a:rPr>
              <a:t>will return to the Great Eastern Shopping Center layover. Trips from Great Eastern to the end-of-line will run every 30 minutes. Check the destination header on the front of the bus to ensure you board the correct bus.</a:t>
            </a:r>
          </a:p>
        </p:txBody>
      </p:sp>
      <p:sp>
        <p:nvSpPr>
          <p:cNvPr id="14" name="Rectangle 13">
            <a:extLst>
              <a:ext uri="{FF2B5EF4-FFF2-40B4-BE49-F238E27FC236}">
                <a16:creationId xmlns:a16="http://schemas.microsoft.com/office/drawing/2014/main" id="{DFF3637F-8E2F-6449-A9EE-5857C6FCBFF7}"/>
              </a:ext>
            </a:extLst>
          </p:cNvPr>
          <p:cNvSpPr/>
          <p:nvPr/>
        </p:nvSpPr>
        <p:spPr>
          <a:xfrm>
            <a:off x="367990" y="6076562"/>
            <a:ext cx="3769112" cy="647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90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3" name="Picture 2" descr="Timeline&#10;&#10;Description automatically generated"/>
          <p:cNvPicPr>
            <a:picLocks noChangeAspect="1"/>
          </p:cNvPicPr>
          <p:nvPr/>
        </p:nvPicPr>
        <p:blipFill>
          <a:blip r:embed="rId3"/>
          <a:stretch>
            <a:fillRect/>
          </a:stretch>
        </p:blipFill>
        <p:spPr>
          <a:xfrm>
            <a:off x="5920498" y="1512244"/>
            <a:ext cx="4301085" cy="4407723"/>
          </a:xfrm>
          <a:prstGeom prst="rect">
            <a:avLst/>
          </a:prstGeom>
        </p:spPr>
      </p:pic>
      <p:pic>
        <p:nvPicPr>
          <p:cNvPr id="5" name="Picture 4" descr="Timeline&#10;&#10;Description automatically generated"/>
          <p:cNvPicPr>
            <a:picLocks noChangeAspect="1"/>
          </p:cNvPicPr>
          <p:nvPr/>
        </p:nvPicPr>
        <p:blipFill>
          <a:blip r:embed="rId4"/>
          <a:stretch>
            <a:fillRect/>
          </a:stretch>
        </p:blipFill>
        <p:spPr>
          <a:xfrm>
            <a:off x="842171" y="1512244"/>
            <a:ext cx="4307881" cy="4414688"/>
          </a:xfrm>
          <a:prstGeom prst="rect">
            <a:avLst/>
          </a:prstGeom>
        </p:spPr>
      </p:pic>
      <p:pic>
        <p:nvPicPr>
          <p:cNvPr id="4" name="Picture 5" descr="Graphical user interface, text, application&#10;&#10;Description automatically generated">
            <a:extLst>
              <a:ext uri="{FF2B5EF4-FFF2-40B4-BE49-F238E27FC236}">
                <a16:creationId xmlns:a16="http://schemas.microsoft.com/office/drawing/2014/main" id="{1DA96548-81BE-4822-97CD-71D537FB7880}"/>
              </a:ext>
            </a:extLst>
          </p:cNvPr>
          <p:cNvPicPr>
            <a:picLocks noChangeAspect="1"/>
          </p:cNvPicPr>
          <p:nvPr/>
        </p:nvPicPr>
        <p:blipFill>
          <a:blip r:embed="rId5"/>
          <a:stretch>
            <a:fillRect/>
          </a:stretch>
        </p:blipFill>
        <p:spPr>
          <a:xfrm>
            <a:off x="10180134" y="4515064"/>
            <a:ext cx="1645024" cy="1396196"/>
          </a:xfrm>
          <a:prstGeom prst="rect">
            <a:avLst/>
          </a:prstGeom>
        </p:spPr>
      </p:pic>
      <p:sp>
        <p:nvSpPr>
          <p:cNvPr id="12"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842171" y="477028"/>
            <a:ext cx="6107968"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sz="1500" dirty="0">
                <a:latin typeface="Arial"/>
                <a:ea typeface="Roboto"/>
                <a:cs typeface="Arial"/>
              </a:rPr>
              <a:t>JANUARY 2022 SERVICE CHANGE</a:t>
            </a:r>
          </a:p>
          <a:p>
            <a:pPr lvl="0"/>
            <a:endParaRPr lang="en-US" sz="1500" dirty="0"/>
          </a:p>
        </p:txBody>
      </p:sp>
      <p:sp>
        <p:nvSpPr>
          <p:cNvPr id="23" name="Google Shape;390;p51">
            <a:extLst>
              <a:ext uri="{FF2B5EF4-FFF2-40B4-BE49-F238E27FC236}">
                <a16:creationId xmlns:a16="http://schemas.microsoft.com/office/drawing/2014/main" id="{4068099D-89AA-BF41-8E5F-684EFE86B07C}"/>
              </a:ext>
            </a:extLst>
          </p:cNvPr>
          <p:cNvSpPr txBox="1">
            <a:spLocks/>
          </p:cNvSpPr>
          <p:nvPr/>
        </p:nvSpPr>
        <p:spPr>
          <a:xfrm>
            <a:off x="843983" y="931068"/>
            <a:ext cx="625271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US" sz="3000" b="1" dirty="0">
                <a:solidFill>
                  <a:schemeClr val="accent1"/>
                </a:solidFill>
              </a:rPr>
              <a:t>Line 10 Routing Change</a:t>
            </a:r>
            <a:endParaRPr lang="en-US" sz="3200" dirty="0"/>
          </a:p>
          <a:p>
            <a:pPr>
              <a:lnSpc>
                <a:spcPct val="80000"/>
              </a:lnSpc>
              <a:tabLst>
                <a:tab pos="3543300" algn="l"/>
              </a:tabLst>
            </a:pPr>
            <a:r>
              <a:rPr lang="en-US" sz="3000" b="1" dirty="0">
                <a:solidFill>
                  <a:schemeClr val="accent1"/>
                </a:solidFill>
              </a:rPr>
              <a:t> </a:t>
            </a:r>
          </a:p>
        </p:txBody>
      </p:sp>
      <p:sp>
        <p:nvSpPr>
          <p:cNvPr id="14" name="Google Shape;391;p51">
            <a:extLst>
              <a:ext uri="{FF2B5EF4-FFF2-40B4-BE49-F238E27FC236}">
                <a16:creationId xmlns:a16="http://schemas.microsoft.com/office/drawing/2014/main" id="{CA171C67-8C4C-4F6F-93EF-23B031343039}"/>
              </a:ext>
            </a:extLst>
          </p:cNvPr>
          <p:cNvSpPr txBox="1">
            <a:spLocks/>
          </p:cNvSpPr>
          <p:nvPr/>
        </p:nvSpPr>
        <p:spPr>
          <a:xfrm>
            <a:off x="6428222" y="520751"/>
            <a:ext cx="4921803" cy="855548"/>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100" b="1" dirty="0">
                <a:solidFill>
                  <a:schemeClr val="bg2">
                    <a:lumMod val="25000"/>
                  </a:schemeClr>
                </a:solidFill>
                <a:latin typeface="Arial"/>
                <a:ea typeface="Roboto"/>
                <a:cs typeface="Arial"/>
              </a:rPr>
              <a:t>Line 10 </a:t>
            </a:r>
            <a:r>
              <a:rPr lang="en-US" sz="1100" dirty="0">
                <a:solidFill>
                  <a:schemeClr val="bg2">
                    <a:lumMod val="25000"/>
                  </a:schemeClr>
                </a:solidFill>
                <a:latin typeface="Arial"/>
                <a:ea typeface="Roboto"/>
                <a:cs typeface="Arial"/>
              </a:rPr>
              <a:t>will return to Mt. Carmel East Hospital. Trips from L Brands to Mt. Carmel East Hospital will run every 30 minutes. Check the destination header on the front of the vehicle to ensure you board the correct bus.</a:t>
            </a:r>
          </a:p>
          <a:p>
            <a:pPr marL="0" indent="0">
              <a:lnSpc>
                <a:spcPct val="150000"/>
              </a:lnSpc>
              <a:spcBef>
                <a:spcPts val="0"/>
              </a:spcBef>
              <a:buNone/>
            </a:pP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4D5C04-48DD-254F-9510-C7850F2EDBFA}"/>
              </a:ext>
            </a:extLst>
          </p:cNvPr>
          <p:cNvSpPr/>
          <p:nvPr/>
        </p:nvSpPr>
        <p:spPr>
          <a:xfrm>
            <a:off x="367990" y="6331861"/>
            <a:ext cx="3769112" cy="392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72E08F-F40D-BB49-BEC8-BB139B44F8DE}"/>
              </a:ext>
            </a:extLst>
          </p:cNvPr>
          <p:cNvSpPr/>
          <p:nvPr/>
        </p:nvSpPr>
        <p:spPr>
          <a:xfrm>
            <a:off x="367990" y="6075383"/>
            <a:ext cx="474181" cy="392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1317664" y="6120788"/>
            <a:ext cx="3356894"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a:ea typeface="Roboto"/>
                <a:cs typeface="Arial"/>
              </a:rPr>
              <a:t>Line 10: Current eastern alignment</a:t>
            </a:r>
          </a:p>
        </p:txBody>
      </p:sp>
      <p:sp>
        <p:nvSpPr>
          <p:cNvPr id="11"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6371606" y="6120788"/>
            <a:ext cx="3398870"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a:ea typeface="Roboto"/>
                <a:cs typeface="Arial"/>
              </a:rPr>
              <a:t>Line 10: Eastern alignment in January</a:t>
            </a:r>
          </a:p>
        </p:txBody>
      </p:sp>
    </p:spTree>
    <p:extLst>
      <p:ext uri="{BB962C8B-B14F-4D97-AF65-F5344CB8AC3E}">
        <p14:creationId xmlns:p14="http://schemas.microsoft.com/office/powerpoint/2010/main" val="64474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12"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842171" y="477028"/>
            <a:ext cx="6107968"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sz="1500" dirty="0">
                <a:latin typeface="Arial"/>
                <a:ea typeface="Roboto"/>
                <a:cs typeface="Arial"/>
              </a:rPr>
              <a:t>JANUARY 2022 SERVICE CHANGE</a:t>
            </a:r>
          </a:p>
          <a:p>
            <a:pPr lvl="0"/>
            <a:endParaRPr lang="en-US" sz="1500" dirty="0"/>
          </a:p>
        </p:txBody>
      </p:sp>
      <p:sp>
        <p:nvSpPr>
          <p:cNvPr id="23" name="Google Shape;390;p51">
            <a:extLst>
              <a:ext uri="{FF2B5EF4-FFF2-40B4-BE49-F238E27FC236}">
                <a16:creationId xmlns:a16="http://schemas.microsoft.com/office/drawing/2014/main" id="{4068099D-89AA-BF41-8E5F-684EFE86B07C}"/>
              </a:ext>
            </a:extLst>
          </p:cNvPr>
          <p:cNvSpPr txBox="1">
            <a:spLocks/>
          </p:cNvSpPr>
          <p:nvPr/>
        </p:nvSpPr>
        <p:spPr>
          <a:xfrm>
            <a:off x="843983" y="931068"/>
            <a:ext cx="625271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US" sz="3000" b="1" dirty="0">
                <a:solidFill>
                  <a:schemeClr val="accent1"/>
                </a:solidFill>
              </a:rPr>
              <a:t>CMAX Routing Change</a:t>
            </a:r>
            <a:endParaRPr lang="en-US" sz="3200" dirty="0"/>
          </a:p>
          <a:p>
            <a:pPr>
              <a:lnSpc>
                <a:spcPct val="80000"/>
              </a:lnSpc>
              <a:tabLst>
                <a:tab pos="3543300" algn="l"/>
              </a:tabLst>
            </a:pPr>
            <a:r>
              <a:rPr lang="en-US" sz="3000" b="1" dirty="0">
                <a:solidFill>
                  <a:schemeClr val="accent1"/>
                </a:solidFill>
              </a:rPr>
              <a:t> </a:t>
            </a:r>
          </a:p>
        </p:txBody>
      </p:sp>
      <p:sp>
        <p:nvSpPr>
          <p:cNvPr id="14" name="Google Shape;391;p51">
            <a:extLst>
              <a:ext uri="{FF2B5EF4-FFF2-40B4-BE49-F238E27FC236}">
                <a16:creationId xmlns:a16="http://schemas.microsoft.com/office/drawing/2014/main" id="{CA171C67-8C4C-4F6F-93EF-23B031343039}"/>
              </a:ext>
            </a:extLst>
          </p:cNvPr>
          <p:cNvSpPr txBox="1">
            <a:spLocks/>
          </p:cNvSpPr>
          <p:nvPr/>
        </p:nvSpPr>
        <p:spPr>
          <a:xfrm>
            <a:off x="6428222" y="385427"/>
            <a:ext cx="4921803" cy="855548"/>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100" b="1" dirty="0">
                <a:solidFill>
                  <a:schemeClr val="bg2">
                    <a:lumMod val="25000"/>
                  </a:schemeClr>
                </a:solidFill>
                <a:latin typeface="Arial"/>
                <a:ea typeface="Roboto"/>
                <a:cs typeface="Arial"/>
              </a:rPr>
              <a:t>CMAX </a:t>
            </a:r>
            <a:r>
              <a:rPr lang="en-US" sz="1100" dirty="0">
                <a:solidFill>
                  <a:schemeClr val="bg2">
                    <a:lumMod val="25000"/>
                  </a:schemeClr>
                </a:solidFill>
                <a:latin typeface="Arial"/>
                <a:ea typeface="Roboto"/>
                <a:cs typeface="Arial"/>
              </a:rPr>
              <a:t>will resume short turning at Northland Transit Center. Trips from Northland Transit Center to Westerville will run every 30 minutes. </a:t>
            </a:r>
            <a:r>
              <a:rPr lang="en-US" sz="1100" dirty="0" smtClean="0">
                <a:solidFill>
                  <a:schemeClr val="bg2">
                    <a:lumMod val="25000"/>
                  </a:schemeClr>
                </a:solidFill>
                <a:latin typeface="Arial"/>
                <a:ea typeface="Roboto"/>
                <a:cs typeface="Arial"/>
              </a:rPr>
              <a:t>CMAX travelling to Westerville will use Bays 4 &amp; 5 at Northland Transit Center. CMAX ending at Northland Transit Center will use Bay 1.</a:t>
            </a:r>
            <a:endParaRPr lang="en-US" sz="1100" dirty="0">
              <a:solidFill>
                <a:schemeClr val="bg2">
                  <a:lumMod val="25000"/>
                </a:schemeClr>
              </a:solidFill>
              <a:latin typeface="Arial"/>
              <a:ea typeface="Roboto"/>
              <a:cs typeface="Arial"/>
            </a:endParaRPr>
          </a:p>
          <a:p>
            <a:pPr marL="0" indent="0">
              <a:lnSpc>
                <a:spcPct val="150000"/>
              </a:lnSpc>
              <a:spcBef>
                <a:spcPts val="0"/>
              </a:spcBef>
              <a:buNone/>
            </a:pPr>
            <a:endParaRPr lang="en-US" sz="1100" dirty="0">
              <a:solidFill>
                <a:schemeClr val="bg2">
                  <a:lumMod val="2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4D5C04-48DD-254F-9510-C7850F2EDBFA}"/>
              </a:ext>
            </a:extLst>
          </p:cNvPr>
          <p:cNvSpPr/>
          <p:nvPr/>
        </p:nvSpPr>
        <p:spPr>
          <a:xfrm>
            <a:off x="367990" y="6331861"/>
            <a:ext cx="3769112" cy="392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72E08F-F40D-BB49-BEC8-BB139B44F8DE}"/>
              </a:ext>
            </a:extLst>
          </p:cNvPr>
          <p:cNvSpPr/>
          <p:nvPr/>
        </p:nvSpPr>
        <p:spPr>
          <a:xfrm>
            <a:off x="367990" y="6075383"/>
            <a:ext cx="474181" cy="392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1317663" y="6120788"/>
            <a:ext cx="3356894"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a:ea typeface="Roboto"/>
                <a:cs typeface="Arial"/>
              </a:rPr>
              <a:t>CMAX: Current northern alignment</a:t>
            </a:r>
          </a:p>
        </p:txBody>
      </p:sp>
      <p:sp>
        <p:nvSpPr>
          <p:cNvPr id="11"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6015917" y="6120788"/>
            <a:ext cx="3398870" cy="295190"/>
          </a:xfrm>
          <a:prstGeom prst="rect">
            <a:avLst/>
          </a:prstGeom>
        </p:spPr>
        <p:txBody>
          <a:bodyPr vert="horz" wrap="square" lIns="0" tIns="0" rIns="0" bIns="0" anchor="ctr"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lgn="ctr">
              <a:lnSpc>
                <a:spcPct val="100000"/>
              </a:lnSpc>
            </a:pPr>
            <a:r>
              <a:rPr lang="en-US" sz="1500" i="1" spc="0" dirty="0">
                <a:solidFill>
                  <a:schemeClr val="accent2"/>
                </a:solidFill>
                <a:latin typeface="Sentinel Semibold"/>
                <a:ea typeface="Roboto"/>
                <a:cs typeface="Arial"/>
              </a:rPr>
              <a:t>CMAX: Northern alignment in January</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603" y="1595198"/>
            <a:ext cx="4035498" cy="440772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173" y="1618441"/>
            <a:ext cx="4041875" cy="4414688"/>
          </a:xfrm>
          <a:prstGeom prst="rect">
            <a:avLst/>
          </a:prstGeom>
        </p:spPr>
      </p:pic>
      <p:pic>
        <p:nvPicPr>
          <p:cNvPr id="16" name="Picture 5" descr="Graphical user interface, text, application&#10;&#10;Description automatically generated">
            <a:extLst>
              <a:ext uri="{FF2B5EF4-FFF2-40B4-BE49-F238E27FC236}">
                <a16:creationId xmlns:a16="http://schemas.microsoft.com/office/drawing/2014/main" id="{1DA96548-81BE-4822-97CD-71D537FB7880}"/>
              </a:ext>
            </a:extLst>
          </p:cNvPr>
          <p:cNvPicPr>
            <a:picLocks noChangeAspect="1"/>
          </p:cNvPicPr>
          <p:nvPr/>
        </p:nvPicPr>
        <p:blipFill>
          <a:blip r:embed="rId5"/>
          <a:stretch>
            <a:fillRect/>
          </a:stretch>
        </p:blipFill>
        <p:spPr>
          <a:xfrm>
            <a:off x="9493986" y="4606725"/>
            <a:ext cx="1645024" cy="1396196"/>
          </a:xfrm>
          <a:prstGeom prst="rect">
            <a:avLst/>
          </a:prstGeom>
        </p:spPr>
      </p:pic>
    </p:spTree>
    <p:extLst>
      <p:ext uri="{BB962C8B-B14F-4D97-AF65-F5344CB8AC3E}">
        <p14:creationId xmlns:p14="http://schemas.microsoft.com/office/powerpoint/2010/main" val="3254034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18"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5240216" y="350578"/>
            <a:ext cx="537728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sz="1500" dirty="0">
                <a:latin typeface="Arial"/>
                <a:ea typeface="Roboto"/>
                <a:cs typeface="Arial"/>
              </a:rPr>
              <a:t>JANUARY 2022 SERVICE CHANGE</a:t>
            </a:r>
          </a:p>
          <a:p>
            <a:endParaRPr lang="en-US" sz="1500" dirty="0"/>
          </a:p>
        </p:txBody>
      </p:sp>
      <p:sp>
        <p:nvSpPr>
          <p:cNvPr id="17" name="Google Shape;390;p51">
            <a:extLst>
              <a:ext uri="{FF2B5EF4-FFF2-40B4-BE49-F238E27FC236}">
                <a16:creationId xmlns:a16="http://schemas.microsoft.com/office/drawing/2014/main" id="{4068099D-89AA-BF41-8E5F-684EFE86B07C}"/>
              </a:ext>
            </a:extLst>
          </p:cNvPr>
          <p:cNvSpPr txBox="1">
            <a:spLocks/>
          </p:cNvSpPr>
          <p:nvPr/>
        </p:nvSpPr>
        <p:spPr>
          <a:xfrm>
            <a:off x="5231590" y="726633"/>
            <a:ext cx="625271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US" sz="3000" b="1" dirty="0">
                <a:solidFill>
                  <a:schemeClr val="accent1"/>
                </a:solidFill>
              </a:rPr>
              <a:t>Line 24 Route Change </a:t>
            </a:r>
          </a:p>
        </p:txBody>
      </p:sp>
      <p:pic>
        <p:nvPicPr>
          <p:cNvPr id="9" name="Picture 8">
            <a:extLst>
              <a:ext uri="{FF2B5EF4-FFF2-40B4-BE49-F238E27FC236}">
                <a16:creationId xmlns:a16="http://schemas.microsoft.com/office/drawing/2014/main" id="{0F933B83-F7CF-4456-AB6D-5ED51072B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446836" cy="6867701"/>
          </a:xfrm>
          <a:prstGeom prst="rect">
            <a:avLst/>
          </a:prstGeom>
        </p:spPr>
      </p:pic>
      <p:sp>
        <p:nvSpPr>
          <p:cNvPr id="10" name="Rectangle 9"/>
          <p:cNvSpPr/>
          <p:nvPr/>
        </p:nvSpPr>
        <p:spPr>
          <a:xfrm>
            <a:off x="5231590" y="2175049"/>
            <a:ext cx="6244087" cy="4400949"/>
          </a:xfrm>
          <a:prstGeom prst="rect">
            <a:avLst/>
          </a:prstGeom>
          <a:ln>
            <a:solidFill>
              <a:srgbClr val="00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3815862" y="3903784"/>
            <a:ext cx="800100" cy="2048608"/>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09487" y="2901129"/>
            <a:ext cx="5872187" cy="3624069"/>
          </a:xfrm>
          <a:prstGeom prst="rect">
            <a:avLst/>
          </a:prstGeom>
        </p:spPr>
        <p:txBody>
          <a:bodyPr wrap="square">
            <a:spAutoFit/>
          </a:bodyPr>
          <a:lstStyle/>
          <a:p>
            <a:pPr>
              <a:lnSpc>
                <a:spcPct val="150000"/>
              </a:lnSpc>
              <a:tabLst>
                <a:tab pos="3027363" algn="l"/>
              </a:tabLst>
            </a:pPr>
            <a:r>
              <a:rPr lang="en-US" sz="1500" dirty="0">
                <a:solidFill>
                  <a:schemeClr val="bg1"/>
                </a:solidFill>
                <a:latin typeface="Arial" panose="020B0604020202020204" pitchFamily="34" charset="0"/>
                <a:cs typeface="Arial" panose="020B0604020202020204" pitchFamily="34" charset="0"/>
              </a:rPr>
              <a:t>Line 24 will operate as a weekday-only circulator between</a:t>
            </a:r>
          </a:p>
          <a:p>
            <a:pPr>
              <a:lnSpc>
                <a:spcPct val="150000"/>
              </a:lnSpc>
              <a:tabLst>
                <a:tab pos="3027363" algn="l"/>
              </a:tabLst>
            </a:pPr>
            <a:r>
              <a:rPr lang="en-US" sz="1500" dirty="0">
                <a:solidFill>
                  <a:schemeClr val="bg1"/>
                </a:solidFill>
                <a:latin typeface="Arial" panose="020B0604020202020204" pitchFamily="34" charset="0"/>
                <a:cs typeface="Arial" panose="020B0604020202020204" pitchFamily="34" charset="0"/>
              </a:rPr>
              <a:t>Eastland Mall &amp; Rickenbacker from 6am to </a:t>
            </a:r>
            <a:r>
              <a:rPr lang="en-US" sz="1500" dirty="0" smtClean="0">
                <a:solidFill>
                  <a:schemeClr val="bg1"/>
                </a:solidFill>
                <a:latin typeface="Arial" panose="020B0604020202020204" pitchFamily="34" charset="0"/>
                <a:cs typeface="Arial" panose="020B0604020202020204" pitchFamily="34" charset="0"/>
              </a:rPr>
              <a:t>9pm</a:t>
            </a:r>
            <a:r>
              <a:rPr lang="en-US" sz="1500" dirty="0">
                <a:solidFill>
                  <a:schemeClr val="bg1"/>
                </a:solidFill>
                <a:latin typeface="Arial" panose="020B0604020202020204" pitchFamily="34" charset="0"/>
                <a:cs typeface="Arial" panose="020B0604020202020204" pitchFamily="34" charset="0"/>
              </a:rPr>
              <a:t>. All Line 24 riders</a:t>
            </a:r>
          </a:p>
          <a:p>
            <a:pPr>
              <a:lnSpc>
                <a:spcPct val="150000"/>
              </a:lnSpc>
              <a:tabLst>
                <a:tab pos="3027363" algn="l"/>
              </a:tabLst>
            </a:pPr>
            <a:r>
              <a:rPr lang="en-US" sz="1500" dirty="0">
                <a:solidFill>
                  <a:schemeClr val="bg1"/>
                </a:solidFill>
                <a:latin typeface="Arial" panose="020B0604020202020204" pitchFamily="34" charset="0"/>
                <a:cs typeface="Arial" panose="020B0604020202020204" pitchFamily="34" charset="0"/>
              </a:rPr>
              <a:t>will need to transfer at Eastland Mall to continue riding Line 24.</a:t>
            </a:r>
          </a:p>
          <a:p>
            <a:pPr lvl="1">
              <a:lnSpc>
                <a:spcPct val="150000"/>
              </a:lnSpc>
              <a:tabLst>
                <a:tab pos="3027363" algn="l"/>
              </a:tabLst>
            </a:pPr>
            <a:endParaRPr lang="en-US" sz="800" dirty="0">
              <a:solidFill>
                <a:schemeClr val="bg1"/>
              </a:solidFill>
              <a:latin typeface="Arial" panose="020B0604020202020204" pitchFamily="34" charset="0"/>
              <a:cs typeface="Arial" panose="020B0604020202020204" pitchFamily="34" charset="0"/>
            </a:endParaRPr>
          </a:p>
          <a:p>
            <a:pPr lvl="1">
              <a:lnSpc>
                <a:spcPct val="150000"/>
              </a:lnSpc>
              <a:tabLst>
                <a:tab pos="3027363" algn="l"/>
              </a:tabLst>
            </a:pPr>
            <a:r>
              <a:rPr lang="en-US" i="1" dirty="0">
                <a:solidFill>
                  <a:srgbClr val="3D97B4"/>
                </a:solidFill>
                <a:latin typeface="Sentinel Medium" pitchFamily="50" charset="0"/>
                <a:cs typeface="Arial" panose="020B0604020202020204" pitchFamily="34" charset="0"/>
              </a:rPr>
              <a:t>To travel north: </a:t>
            </a:r>
            <a:r>
              <a:rPr lang="en-US" sz="1600" dirty="0">
                <a:solidFill>
                  <a:schemeClr val="bg1"/>
                </a:solidFill>
                <a:latin typeface="Arial" panose="020B0604020202020204" pitchFamily="34" charset="0"/>
                <a:cs typeface="Arial" panose="020B0604020202020204" pitchFamily="34" charset="0"/>
              </a:rPr>
              <a:t>Board Line 24 vehicles with destination </a:t>
            </a:r>
          </a:p>
          <a:p>
            <a:pPr lvl="1">
              <a:lnSpc>
                <a:spcPct val="150000"/>
              </a:lnSpc>
              <a:tabLst>
                <a:tab pos="3027363" algn="l"/>
              </a:tabLst>
            </a:pPr>
            <a:r>
              <a:rPr lang="en-US" sz="1600" dirty="0">
                <a:solidFill>
                  <a:schemeClr val="bg1"/>
                </a:solidFill>
                <a:latin typeface="Arial" panose="020B0604020202020204" pitchFamily="34" charset="0"/>
                <a:cs typeface="Arial" panose="020B0604020202020204" pitchFamily="34" charset="0"/>
              </a:rPr>
              <a:t>"Easton Transit Center."</a:t>
            </a:r>
          </a:p>
          <a:p>
            <a:pPr>
              <a:lnSpc>
                <a:spcPct val="150000"/>
              </a:lnSpc>
              <a:tabLst>
                <a:tab pos="3027363" algn="l"/>
              </a:tabLst>
            </a:pPr>
            <a:endParaRPr lang="en-US" sz="800" dirty="0">
              <a:solidFill>
                <a:schemeClr val="bg1"/>
              </a:solidFill>
              <a:latin typeface="Arial" panose="020B0604020202020204" pitchFamily="34" charset="0"/>
              <a:cs typeface="Arial" panose="020B0604020202020204" pitchFamily="34" charset="0"/>
            </a:endParaRPr>
          </a:p>
          <a:p>
            <a:pPr lvl="1">
              <a:lnSpc>
                <a:spcPct val="150000"/>
              </a:lnSpc>
              <a:tabLst>
                <a:tab pos="3027363" algn="l"/>
              </a:tabLst>
            </a:pPr>
            <a:r>
              <a:rPr lang="en-US" i="1" dirty="0">
                <a:solidFill>
                  <a:srgbClr val="3D97B4"/>
                </a:solidFill>
                <a:latin typeface="Sentinel Medium" pitchFamily="50" charset="0"/>
                <a:cs typeface="Arial" panose="020B0604020202020204" pitchFamily="34" charset="0"/>
              </a:rPr>
              <a:t>To travel south:</a:t>
            </a:r>
            <a:r>
              <a:rPr lang="en-US"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Board Line 24 vehicles with destination "Rickenbacker."</a:t>
            </a:r>
          </a:p>
          <a:p>
            <a:pPr>
              <a:lnSpc>
                <a:spcPct val="150000"/>
              </a:lnSpc>
              <a:tabLst>
                <a:tab pos="3027363" algn="l"/>
              </a:tabLst>
            </a:pPr>
            <a:endParaRPr lang="en-US" sz="800" dirty="0">
              <a:solidFill>
                <a:schemeClr val="bg1"/>
              </a:solidFill>
              <a:latin typeface="Arial" panose="020B0604020202020204" pitchFamily="34" charset="0"/>
              <a:cs typeface="Arial" panose="020B0604020202020204" pitchFamily="34" charset="0"/>
            </a:endParaRPr>
          </a:p>
          <a:p>
            <a:pPr>
              <a:lnSpc>
                <a:spcPct val="150000"/>
              </a:lnSpc>
              <a:tabLst>
                <a:tab pos="3027363" algn="l"/>
              </a:tabLst>
            </a:pPr>
            <a:r>
              <a:rPr lang="en-US" sz="1600" dirty="0">
                <a:solidFill>
                  <a:schemeClr val="bg1"/>
                </a:solidFill>
                <a:latin typeface="Arial" panose="020B0604020202020204" pitchFamily="34" charset="0"/>
                <a:cs typeface="Arial" panose="020B0604020202020204" pitchFamily="34" charset="0"/>
              </a:rPr>
              <a:t>Destination headers are shown on the front of the bus.</a:t>
            </a:r>
          </a:p>
        </p:txBody>
      </p:sp>
      <p:grpSp>
        <p:nvGrpSpPr>
          <p:cNvPr id="15" name="Group 14"/>
          <p:cNvGrpSpPr/>
          <p:nvPr/>
        </p:nvGrpSpPr>
        <p:grpSpPr>
          <a:xfrm>
            <a:off x="5503753" y="2351123"/>
            <a:ext cx="5244522" cy="588698"/>
            <a:chOff x="5492848" y="2319443"/>
            <a:chExt cx="5244522" cy="588698"/>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2848" y="2319443"/>
              <a:ext cx="588698" cy="588698"/>
            </a:xfrm>
            <a:prstGeom prst="rect">
              <a:avLst/>
            </a:prstGeom>
          </p:spPr>
        </p:pic>
        <p:sp>
          <p:nvSpPr>
            <p:cNvPr id="13" name="TextBox 12"/>
            <p:cNvSpPr txBox="1"/>
            <p:nvPr/>
          </p:nvSpPr>
          <p:spPr>
            <a:xfrm>
              <a:off x="6334178" y="2352182"/>
              <a:ext cx="4403192"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NEW SERVICE PATTERN</a:t>
              </a:r>
            </a:p>
          </p:txBody>
        </p:sp>
      </p:grpSp>
      <p:sp>
        <p:nvSpPr>
          <p:cNvPr id="16" name="Google Shape;391;p51">
            <a:extLst>
              <a:ext uri="{FF2B5EF4-FFF2-40B4-BE49-F238E27FC236}">
                <a16:creationId xmlns:a16="http://schemas.microsoft.com/office/drawing/2014/main" id="{B693A6C4-3F74-443C-B656-25F89659783D}"/>
              </a:ext>
            </a:extLst>
          </p:cNvPr>
          <p:cNvSpPr txBox="1">
            <a:spLocks/>
          </p:cNvSpPr>
          <p:nvPr/>
        </p:nvSpPr>
        <p:spPr>
          <a:xfrm>
            <a:off x="5240216" y="1236942"/>
            <a:ext cx="6040316" cy="855548"/>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500" dirty="0">
                <a:solidFill>
                  <a:schemeClr val="bg2">
                    <a:lumMod val="25000"/>
                  </a:schemeClr>
                </a:solidFill>
                <a:latin typeface="Arial"/>
                <a:cs typeface="Arial"/>
              </a:rPr>
              <a:t>Based on public feedback, service </a:t>
            </a:r>
            <a:r>
              <a:rPr lang="en-US" sz="1500" dirty="0" smtClean="0">
                <a:solidFill>
                  <a:schemeClr val="bg2">
                    <a:lumMod val="25000"/>
                  </a:schemeClr>
                </a:solidFill>
                <a:latin typeface="Arial"/>
                <a:cs typeface="Arial"/>
              </a:rPr>
              <a:t>to Rickenbacker will continue. </a:t>
            </a:r>
            <a:r>
              <a:rPr lang="en-US" sz="1500" dirty="0">
                <a:solidFill>
                  <a:schemeClr val="bg2">
                    <a:lumMod val="25000"/>
                  </a:schemeClr>
                </a:solidFill>
                <a:latin typeface="Arial"/>
                <a:cs typeface="Arial"/>
              </a:rPr>
              <a:t>Line 24 will operate hourly between Easton Transit and Eastland Mall. </a:t>
            </a:r>
          </a:p>
        </p:txBody>
      </p:sp>
    </p:spTree>
    <p:extLst>
      <p:ext uri="{BB962C8B-B14F-4D97-AF65-F5344CB8AC3E}">
        <p14:creationId xmlns:p14="http://schemas.microsoft.com/office/powerpoint/2010/main" val="45368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2" name="Google Shape;391;p51">
            <a:extLst>
              <a:ext uri="{FF2B5EF4-FFF2-40B4-BE49-F238E27FC236}">
                <a16:creationId xmlns:a16="http://schemas.microsoft.com/office/drawing/2014/main" id="{B693A6C4-3F74-443C-B656-25F89659783D}"/>
              </a:ext>
            </a:extLst>
          </p:cNvPr>
          <p:cNvSpPr txBox="1">
            <a:spLocks/>
          </p:cNvSpPr>
          <p:nvPr/>
        </p:nvSpPr>
        <p:spPr>
          <a:xfrm>
            <a:off x="842171" y="1790186"/>
            <a:ext cx="4921803" cy="2575868"/>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300" b="1" dirty="0">
                <a:solidFill>
                  <a:schemeClr val="bg2">
                    <a:lumMod val="25000"/>
                  </a:schemeClr>
                </a:solidFill>
                <a:latin typeface="Arial"/>
                <a:ea typeface="Roboto"/>
                <a:cs typeface="Arial"/>
              </a:rPr>
              <a:t>Line 25 </a:t>
            </a:r>
            <a:r>
              <a:rPr lang="en-US" sz="1300" dirty="0">
                <a:solidFill>
                  <a:schemeClr val="bg2">
                    <a:lumMod val="25000"/>
                  </a:schemeClr>
                </a:solidFill>
                <a:latin typeface="Arial"/>
                <a:ea typeface="Roboto"/>
                <a:cs typeface="Arial"/>
              </a:rPr>
              <a:t>will return to Easton Transit Center. </a:t>
            </a:r>
          </a:p>
          <a:p>
            <a:pPr marL="0" indent="0">
              <a:lnSpc>
                <a:spcPct val="150000"/>
              </a:lnSpc>
              <a:spcBef>
                <a:spcPts val="0"/>
              </a:spcBef>
              <a:buNone/>
            </a:pPr>
            <a:endParaRPr lang="en-US" sz="1300" dirty="0">
              <a:solidFill>
                <a:schemeClr val="bg2">
                  <a:lumMod val="25000"/>
                </a:schemeClr>
              </a:solidFill>
              <a:latin typeface="Arial"/>
              <a:ea typeface="Roboto"/>
              <a:cs typeface="Arial"/>
            </a:endParaRPr>
          </a:p>
          <a:p>
            <a:pPr marL="0" indent="0">
              <a:lnSpc>
                <a:spcPct val="150000"/>
              </a:lnSpc>
              <a:spcBef>
                <a:spcPts val="0"/>
              </a:spcBef>
              <a:buNone/>
            </a:pPr>
            <a:r>
              <a:rPr lang="en-US" sz="1300" dirty="0">
                <a:solidFill>
                  <a:schemeClr val="bg2">
                    <a:lumMod val="25000"/>
                  </a:schemeClr>
                </a:solidFill>
                <a:latin typeface="Arial"/>
                <a:ea typeface="Roboto"/>
                <a:cs typeface="Arial"/>
              </a:rPr>
              <a:t>Trips from the Canal Winchester Park &amp; Ride to the Easton Transit Center will run every 60 minutes. </a:t>
            </a:r>
          </a:p>
          <a:p>
            <a:pPr marL="0" indent="0">
              <a:lnSpc>
                <a:spcPct val="150000"/>
              </a:lnSpc>
              <a:spcBef>
                <a:spcPts val="0"/>
              </a:spcBef>
              <a:buNone/>
            </a:pPr>
            <a:endParaRPr lang="en-US" sz="1300" dirty="0">
              <a:solidFill>
                <a:schemeClr val="bg2">
                  <a:lumMod val="25000"/>
                </a:schemeClr>
              </a:solidFill>
              <a:latin typeface="Arial"/>
              <a:cs typeface="Arial"/>
            </a:endParaRPr>
          </a:p>
          <a:p>
            <a:pPr marL="0" indent="0">
              <a:lnSpc>
                <a:spcPct val="150000"/>
              </a:lnSpc>
              <a:spcBef>
                <a:spcPts val="0"/>
              </a:spcBef>
              <a:buNone/>
            </a:pPr>
            <a:r>
              <a:rPr lang="en-US" sz="1300" dirty="0">
                <a:solidFill>
                  <a:schemeClr val="bg2">
                    <a:lumMod val="25000"/>
                  </a:schemeClr>
                </a:solidFill>
                <a:latin typeface="Arial"/>
                <a:cs typeface="Arial"/>
              </a:rPr>
              <a:t>Line 25 north of Broad Street will continue to be served by COTA’s Northeast Bus On-Demand zone. Line 25 will no longer layover at Mt. Carmel East Hospital.</a:t>
            </a:r>
            <a:endParaRPr lang="en-US" sz="1600" dirty="0">
              <a:solidFill>
                <a:schemeClr val="bg2">
                  <a:lumMod val="25000"/>
                </a:schemeClr>
              </a:solidFill>
              <a:latin typeface="Arial" panose="020B0604020202020204" pitchFamily="34" charset="0"/>
              <a:cs typeface="Arial" panose="020B0604020202020204" pitchFamily="34" charset="0"/>
            </a:endParaRPr>
          </a:p>
        </p:txBody>
      </p:sp>
      <p:sp>
        <p:nvSpPr>
          <p:cNvPr id="14" name="Text Placeholder 7">
            <a:extLst>
              <a:ext uri="{FF2B5EF4-FFF2-40B4-BE49-F238E27FC236}">
                <a16:creationId xmlns:a16="http://schemas.microsoft.com/office/drawing/2014/main" id="{439CD8DB-8891-EC44-96A0-832B7BF230CC}"/>
              </a:ext>
            </a:extLst>
          </p:cNvPr>
          <p:cNvSpPr>
            <a:spLocks noGrp="1"/>
          </p:cNvSpPr>
          <p:nvPr>
            <p:ph type="body" sz="quarter" idx="10" hasCustomPrompt="1"/>
          </p:nvPr>
        </p:nvSpPr>
        <p:spPr>
          <a:xfrm>
            <a:off x="842171" y="555013"/>
            <a:ext cx="6107968"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sz="1500" dirty="0">
                <a:latin typeface="Arial"/>
                <a:ea typeface="Roboto"/>
                <a:cs typeface="Arial"/>
              </a:rPr>
              <a:t>JANUARY 2022 SERVICE CHANGE</a:t>
            </a:r>
          </a:p>
          <a:p>
            <a:pPr lvl="0"/>
            <a:endParaRPr lang="en-US" sz="15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000" y="0"/>
            <a:ext cx="4212000" cy="68580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6865" y="5009090"/>
            <a:ext cx="1834896" cy="1828800"/>
          </a:xfrm>
          <a:prstGeom prst="rect">
            <a:avLst/>
          </a:prstGeom>
        </p:spPr>
      </p:pic>
      <p:sp>
        <p:nvSpPr>
          <p:cNvPr id="23" name="Google Shape;390;p51">
            <a:extLst>
              <a:ext uri="{FF2B5EF4-FFF2-40B4-BE49-F238E27FC236}">
                <a16:creationId xmlns:a16="http://schemas.microsoft.com/office/drawing/2014/main" id="{4068099D-89AA-BF41-8E5F-684EFE86B07C}"/>
              </a:ext>
            </a:extLst>
          </p:cNvPr>
          <p:cNvSpPr txBox="1">
            <a:spLocks/>
          </p:cNvSpPr>
          <p:nvPr/>
        </p:nvSpPr>
        <p:spPr>
          <a:xfrm>
            <a:off x="843983" y="931068"/>
            <a:ext cx="625271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pPr>
            <a:r>
              <a:rPr lang="en-US" sz="3000" b="1" dirty="0">
                <a:solidFill>
                  <a:schemeClr val="accent1"/>
                </a:solidFill>
              </a:rPr>
              <a:t>Line 25 Service Restoration</a:t>
            </a:r>
          </a:p>
        </p:txBody>
      </p:sp>
    </p:spTree>
    <p:extLst>
      <p:ext uri="{BB962C8B-B14F-4D97-AF65-F5344CB8AC3E}">
        <p14:creationId xmlns:p14="http://schemas.microsoft.com/office/powerpoint/2010/main" val="1284093576"/>
      </p:ext>
    </p:extLst>
  </p:cSld>
  <p:clrMapOvr>
    <a:masterClrMapping/>
  </p:clrMapOvr>
</p:sld>
</file>

<file path=ppt/theme/theme1.xml><?xml version="1.0" encoding="utf-8"?>
<a:theme xmlns:a="http://schemas.openxmlformats.org/drawingml/2006/main" name="Office Theme">
  <a:themeElements>
    <a:clrScheme name="COTA colors">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6" ma:contentTypeDescription="Create a new document." ma:contentTypeScope="" ma:versionID="a74be0c48c019670529eba1a338996b1">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b77752c076ebd063848dd94ab3219ad2"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9A56D8-48BD-454E-8AFA-B6E23C7FF1BE}">
  <ds:schemaRefs>
    <ds:schemaRef ds:uri="ea8be48e-d6e2-4fa5-9f9c-7a67c44807fb"/>
    <ds:schemaRef ds:uri="http://purl.org/dc/terms/"/>
    <ds:schemaRef ds:uri="207f7f1c-4e75-41ee-945c-db80ec35bfe2"/>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20AC3858-93A4-47B9-86D0-DA38397F9572}">
  <ds:schemaRefs>
    <ds:schemaRef ds:uri="http://schemas.microsoft.com/sharepoint/v3/contenttype/forms"/>
  </ds:schemaRefs>
</ds:datastoreItem>
</file>

<file path=customXml/itemProps3.xml><?xml version="1.0" encoding="utf-8"?>
<ds:datastoreItem xmlns:ds="http://schemas.openxmlformats.org/officeDocument/2006/customXml" ds:itemID="{0AD42B20-39BA-41A4-AAC8-A49699732997}">
  <ds:schemaRefs>
    <ds:schemaRef ds:uri="207f7f1c-4e75-41ee-945c-db80ec35bfe2"/>
    <ds:schemaRef ds:uri="ea8be48e-d6e2-4fa5-9f9c-7a67c44807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23665</TotalTime>
  <Words>1448</Words>
  <Application>Microsoft Office PowerPoint</Application>
  <PresentationFormat>Widescreen</PresentationFormat>
  <Paragraphs>189</Paragraphs>
  <Slides>18</Slides>
  <Notes>13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Arial</vt:lpstr>
      <vt:lpstr>Arial </vt:lpstr>
      <vt:lpstr>Avenir</vt:lpstr>
      <vt:lpstr>Calibri</vt:lpstr>
      <vt:lpstr>Calibri Light</vt:lpstr>
      <vt:lpstr>Georgia</vt:lpstr>
      <vt:lpstr>Gill Sans</vt:lpstr>
      <vt:lpstr>Glober Bold</vt:lpstr>
      <vt:lpstr>Glober SemiBold</vt:lpstr>
      <vt:lpstr>Mercury SSm A</vt:lpstr>
      <vt:lpstr>Open Sans</vt:lpstr>
      <vt:lpstr>Roboto</vt:lpstr>
      <vt:lpstr>Sentinel Medium</vt:lpstr>
      <vt:lpstr>Sentinel Semibold</vt:lpstr>
      <vt:lpstr>Office Theme</vt:lpstr>
      <vt:lpstr>1_Office Theme</vt:lpstr>
      <vt:lpstr>January 2022 Service Change</vt:lpstr>
      <vt:lpstr>PowerPoint Presentation</vt:lpstr>
      <vt:lpstr>Short Turns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COVID-19 Policy Updates</vt:lpstr>
      <vt:lpstr>End of the Line Policy</vt:lpstr>
      <vt:lpstr>PowerPoint Presentation</vt:lpstr>
      <vt:lpstr>New Fare Payment System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lastModifiedBy>Boyd, Amber E.</cp:lastModifiedBy>
  <cp:revision>325</cp:revision>
  <dcterms:created xsi:type="dcterms:W3CDTF">2020-07-07T15:40:03Z</dcterms:created>
  <dcterms:modified xsi:type="dcterms:W3CDTF">2021-12-09T17:34:39Z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ies>
</file>